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32"/>
  </p:notesMasterIdLst>
  <p:sldIdLst>
    <p:sldId id="256" r:id="rId3"/>
    <p:sldId id="257" r:id="rId4"/>
    <p:sldId id="273" r:id="rId5"/>
    <p:sldId id="259" r:id="rId6"/>
    <p:sldId id="260" r:id="rId7"/>
    <p:sldId id="297" r:id="rId8"/>
    <p:sldId id="298" r:id="rId9"/>
    <p:sldId id="299" r:id="rId10"/>
    <p:sldId id="300" r:id="rId11"/>
    <p:sldId id="267" r:id="rId12"/>
    <p:sldId id="272" r:id="rId13"/>
    <p:sldId id="289" r:id="rId14"/>
    <p:sldId id="302" r:id="rId15"/>
    <p:sldId id="290" r:id="rId16"/>
    <p:sldId id="292" r:id="rId17"/>
    <p:sldId id="293" r:id="rId18"/>
    <p:sldId id="294" r:id="rId19"/>
    <p:sldId id="295" r:id="rId20"/>
    <p:sldId id="276" r:id="rId21"/>
    <p:sldId id="277" r:id="rId22"/>
    <p:sldId id="278" r:id="rId23"/>
    <p:sldId id="279" r:id="rId24"/>
    <p:sldId id="280" r:id="rId25"/>
    <p:sldId id="281" r:id="rId26"/>
    <p:sldId id="282" r:id="rId27"/>
    <p:sldId id="283" r:id="rId28"/>
    <p:sldId id="296" r:id="rId29"/>
    <p:sldId id="271" r:id="rId30"/>
    <p:sldId id="270" r:id="rId31"/>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85"/>
    <a:srgbClr val="F8F200"/>
    <a:srgbClr val="92BBF8"/>
    <a:srgbClr val="3984F3"/>
    <a:srgbClr val="A3B000"/>
    <a:srgbClr val="D6E600"/>
    <a:srgbClr val="4E91F4"/>
    <a:srgbClr val="C898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10" autoAdjust="0"/>
  </p:normalViewPr>
  <p:slideViewPr>
    <p:cSldViewPr snapToGrid="0">
      <p:cViewPr varScale="1">
        <p:scale>
          <a:sx n="78" d="100"/>
          <a:sy n="78" d="100"/>
        </p:scale>
        <p:origin x="1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chemeClr val="accent6"/>
          </a:solidFill>
        </a:ln>
      </dgm:spPr>
      <dgm:t>
        <a:bodyPr/>
        <a:lstStyle/>
        <a:p>
          <a:r>
            <a:rPr kumimoji="1" lang="ja-JP" altLang="en-US" sz="1800" dirty="0" smtClean="0">
              <a:solidFill>
                <a:srgbClr val="FF0000"/>
              </a:solidFill>
            </a:rPr>
            <a:t>最良個体方向へ新たに個体候補を生成</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chemeClr val="accent6"/>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chemeClr val="accent6"/>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a:ln>
          <a:solidFill>
            <a:schemeClr val="accent6"/>
          </a:solidFill>
        </a:ln>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chemeClr val="accent6"/>
          </a:solidFill>
        </a:ln>
      </dgm:spPr>
      <dgm:t>
        <a:bodyPr/>
        <a:lstStyle/>
        <a:p>
          <a:r>
            <a:rPr kumimoji="1" lang="ja-JP" altLang="en-US" sz="1800" dirty="0" smtClean="0">
              <a:solidFill>
                <a:srgbClr val="FF0000"/>
              </a:solidFill>
            </a:rPr>
            <a:t>最良個体周辺に個体候補生成</a:t>
          </a:r>
          <a:endParaRPr kumimoji="1" lang="ja-JP" altLang="en-US" sz="1800" dirty="0">
            <a:solidFill>
              <a:srgbClr val="FF0000"/>
            </a:solidFill>
          </a:endParaRPr>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chemeClr val="accent6"/>
          </a:solidFill>
        </a:ln>
      </dgm:spPr>
      <dgm:t>
        <a:bodyPr/>
        <a:lstStyle/>
        <a:p>
          <a:r>
            <a:rPr kumimoji="1" lang="ja-JP" altLang="en-US" sz="1800" dirty="0" smtClean="0">
              <a:solidFill>
                <a:srgbClr val="FF0000"/>
              </a:solidFill>
            </a:rPr>
            <a:t>探索空間内にランダムで個体候補を生成</a:t>
          </a:r>
          <a:endParaRPr kumimoji="1" lang="ja-JP" altLang="en-US" sz="1800" dirty="0">
            <a:solidFill>
              <a:srgbClr val="FF0000"/>
            </a:solidFill>
          </a:endParaRPr>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chemeClr val="accent6"/>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chemeClr val="accent6"/>
          </a:solidFill>
        </a:ln>
      </dgm:spPr>
      <dgm:t>
        <a:bodyPr/>
        <a:lstStyle/>
        <a:p>
          <a:r>
            <a:rPr kumimoji="1" lang="ja-JP" altLang="en-US" sz="1800" dirty="0" smtClean="0">
              <a:solidFill>
                <a:srgbClr val="FF0000"/>
              </a:solidFill>
            </a:rPr>
            <a:t>個体候補の評価</a:t>
          </a:r>
          <a:endParaRPr kumimoji="1" lang="ja-JP" altLang="en-US" sz="1800" dirty="0">
            <a:solidFill>
              <a:srgbClr val="FF0000"/>
            </a:solidFill>
          </a:endParaRPr>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終了条件を満たすまで</a:t>
          </a:r>
          <a:r>
            <a:rPr kumimoji="1" lang="en-US" altLang="ja-JP" sz="1800" dirty="0" smtClean="0"/>
            <a:t>STEP1</a:t>
          </a:r>
          <a:r>
            <a:rPr kumimoji="1" lang="ja-JP" altLang="en-US" sz="1800" dirty="0" smtClean="0"/>
            <a:t>へ戻る</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4E91F4"/>
        </a:solidFill>
        <a:ln>
          <a:noFill/>
        </a:ln>
      </dgm:spPr>
      <dgm:t>
        <a:bodyPr/>
        <a:lstStyle/>
        <a:p>
          <a:r>
            <a:rPr kumimoji="1" lang="en-US" altLang="ja-JP" sz="1400" b="1" dirty="0" smtClean="0"/>
            <a:t>STEP1</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ln>
          <a:solidFill>
            <a:srgbClr val="3682F2"/>
          </a:solidFill>
        </a:ln>
      </dgm:spPr>
      <dgm:t>
        <a:bodyPr/>
        <a:lstStyle/>
        <a:p>
          <a:r>
            <a:rPr kumimoji="1" lang="ja-JP" altLang="en-US" sz="1800" dirty="0" smtClean="0"/>
            <a:t>最良個体方向へ新たに個体候補を生成</a:t>
          </a:r>
          <a:endParaRPr kumimoji="1" lang="ja-JP" altLang="en-US" sz="1800" dirty="0"/>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STEP2</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ja-JP" altLang="en-US" sz="1800" dirty="0" smtClean="0"/>
            <a:t>最良個体周辺に個体候補生成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STEP3</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ja-JP" altLang="en-US" sz="1800" dirty="0" smtClean="0"/>
            <a:t>探索空間内にランダムで個体候補を生成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STEP4</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chemeClr val="accent6"/>
        </a:solidFill>
        <a:ln>
          <a:noFill/>
        </a:ln>
      </dgm:spPr>
      <dgm:t>
        <a:bodyPr/>
        <a:lstStyle/>
        <a:p>
          <a:r>
            <a:rPr kumimoji="1" lang="en-US" altLang="ja-JP" sz="1400" b="1" dirty="0" smtClean="0"/>
            <a:t>STEP5</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chemeClr val="accent6"/>
          </a:solidFill>
        </a:ln>
      </dgm:spPr>
      <dgm:t>
        <a:bodyPr/>
        <a:lstStyle/>
        <a:p>
          <a:r>
            <a:rPr kumimoji="1" lang="ja-JP" altLang="en-US" sz="1800" dirty="0" smtClean="0">
              <a:solidFill>
                <a:srgbClr val="FF0000"/>
              </a:solidFill>
            </a:rPr>
            <a:t>終了条件を満たすまで</a:t>
          </a:r>
          <a:r>
            <a:rPr kumimoji="1" lang="en-US" altLang="ja-JP" sz="1800" dirty="0" smtClean="0">
              <a:solidFill>
                <a:srgbClr val="FF0000"/>
              </a:solidFill>
            </a:rPr>
            <a:t>STEP1</a:t>
          </a:r>
          <a:r>
            <a:rPr kumimoji="1" lang="ja-JP" altLang="en-US" sz="1800" dirty="0" smtClean="0">
              <a:solidFill>
                <a:srgbClr val="FF0000"/>
              </a:solidFill>
            </a:rPr>
            <a:t>へ戻る</a:t>
          </a:r>
          <a:endParaRPr kumimoji="1" lang="ja-JP" altLang="en-US" sz="1800" dirty="0">
            <a:solidFill>
              <a:srgbClr val="FF0000"/>
            </a:solidFill>
          </a:endParaRPr>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5">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5">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5">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5">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5">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5">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5">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5">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5">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5">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dirty="0" smtClean="0"/>
            <a:t>Niche radius</a:t>
          </a:r>
          <a:r>
            <a:rPr kumimoji="1" lang="ja-JP" altLang="en-US" sz="1800" dirty="0" smtClean="0"/>
            <a:t>内の最良個体から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chemeClr val="accent6"/>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chemeClr val="accent6"/>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rgbClr val="76AAF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0D0CB9-6B7D-4FAA-A95E-033202AEF02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6C29746D-249B-46D3-B2B3-F2E765075B16}">
      <dgm:prSet phldrT="[テキスト]" custT="1"/>
      <dgm:spPr>
        <a:solidFill>
          <a:srgbClr val="FF0000"/>
        </a:solidFill>
        <a:ln>
          <a:noFill/>
        </a:ln>
      </dgm:spPr>
      <dgm:t>
        <a:bodyPr/>
        <a:lstStyle/>
        <a:p>
          <a:r>
            <a:rPr kumimoji="1" lang="en-US" altLang="ja-JP" sz="1400" b="1" dirty="0" smtClean="0"/>
            <a:t>STEP0</a:t>
          </a:r>
          <a:endParaRPr kumimoji="1" lang="ja-JP" altLang="en-US" sz="1400" b="1" dirty="0"/>
        </a:p>
      </dgm:t>
    </dgm:pt>
    <dgm:pt modelId="{1153CFCB-5C66-48B8-882F-68186188D85A}" type="parTrans" cxnId="{D044872F-C1C7-43EC-B4C6-405E47AFFA27}">
      <dgm:prSet/>
      <dgm:spPr/>
      <dgm:t>
        <a:bodyPr/>
        <a:lstStyle/>
        <a:p>
          <a:endParaRPr kumimoji="1" lang="ja-JP" altLang="en-US" sz="1600"/>
        </a:p>
      </dgm:t>
    </dgm:pt>
    <dgm:pt modelId="{7D929A28-D46E-4731-81C6-B8861CC7686C}" type="sibTrans" cxnId="{D044872F-C1C7-43EC-B4C6-405E47AFFA27}">
      <dgm:prSet/>
      <dgm:spPr/>
      <dgm:t>
        <a:bodyPr/>
        <a:lstStyle/>
        <a:p>
          <a:endParaRPr kumimoji="1" lang="ja-JP" altLang="en-US" sz="1600"/>
        </a:p>
      </dgm:t>
    </dgm:pt>
    <dgm:pt modelId="{082F5E67-A7DC-4652-ADFB-CC0F3F922482}">
      <dgm:prSet phldrT="[テキスト]" custT="1"/>
      <dgm:spPr>
        <a:solidFill>
          <a:srgbClr val="FFFC85">
            <a:alpha val="90000"/>
          </a:srgbClr>
        </a:solidFill>
        <a:ln>
          <a:solidFill>
            <a:srgbClr val="FF0000"/>
          </a:solidFill>
        </a:ln>
      </dgm:spPr>
      <dgm:t>
        <a:bodyPr/>
        <a:lstStyle/>
        <a:p>
          <a:r>
            <a:rPr kumimoji="1" lang="ja-JP" altLang="en-US" sz="1800" dirty="0" smtClean="0">
              <a:solidFill>
                <a:srgbClr val="FF0000"/>
              </a:solidFill>
            </a:rPr>
            <a:t>個体密度と</a:t>
          </a:r>
          <a:r>
            <a:rPr kumimoji="1" lang="en-US" altLang="ja-JP" sz="1800" dirty="0" smtClean="0">
              <a:solidFill>
                <a:srgbClr val="FF0000"/>
              </a:solidFill>
            </a:rPr>
            <a:t>Niche radius</a:t>
          </a:r>
          <a:r>
            <a:rPr kumimoji="1" lang="ja-JP" altLang="en-US" sz="1800" dirty="0" err="1" smtClean="0">
              <a:solidFill>
                <a:srgbClr val="FF0000"/>
              </a:solidFill>
            </a:rPr>
            <a:t>の算</a:t>
          </a:r>
          <a:r>
            <a:rPr kumimoji="1" lang="ja-JP" altLang="en-US" sz="1800" dirty="0" smtClean="0">
              <a:solidFill>
                <a:srgbClr val="FF0000"/>
              </a:solidFill>
            </a:rPr>
            <a:t>出</a:t>
          </a:r>
          <a:endParaRPr kumimoji="1" lang="ja-JP" altLang="en-US" sz="1800" dirty="0">
            <a:solidFill>
              <a:srgbClr val="FF0000"/>
            </a:solidFill>
          </a:endParaRPr>
        </a:p>
      </dgm:t>
    </dgm:pt>
    <dgm:pt modelId="{F14C6881-633A-4A64-B954-C1348AB17D37}" type="parTrans" cxnId="{A219909A-32FE-4E9E-831D-A1249DA519E8}">
      <dgm:prSet/>
      <dgm:spPr/>
      <dgm:t>
        <a:bodyPr/>
        <a:lstStyle/>
        <a:p>
          <a:endParaRPr kumimoji="1" lang="ja-JP" altLang="en-US" sz="1600"/>
        </a:p>
      </dgm:t>
    </dgm:pt>
    <dgm:pt modelId="{FEE33318-CC6E-498F-A9CF-3E6E4CF98DE6}" type="sibTrans" cxnId="{A219909A-32FE-4E9E-831D-A1249DA519E8}">
      <dgm:prSet/>
      <dgm:spPr/>
      <dgm:t>
        <a:bodyPr/>
        <a:lstStyle/>
        <a:p>
          <a:endParaRPr kumimoji="1" lang="ja-JP" altLang="en-US" sz="1600"/>
        </a:p>
      </dgm:t>
    </dgm:pt>
    <dgm:pt modelId="{93E11774-0C0C-46D6-86DF-5F509B023E99}">
      <dgm:prSet phldrT="[テキスト]" custT="1"/>
      <dgm:spPr>
        <a:solidFill>
          <a:srgbClr val="619DF5"/>
        </a:solidFill>
        <a:ln>
          <a:noFill/>
        </a:ln>
      </dgm:spPr>
      <dgm:t>
        <a:bodyPr/>
        <a:lstStyle/>
        <a:p>
          <a:r>
            <a:rPr kumimoji="1" lang="en-US" altLang="ja-JP" sz="1400" b="1" dirty="0" smtClean="0"/>
            <a:t>STEP1</a:t>
          </a:r>
          <a:endParaRPr kumimoji="1" lang="ja-JP" altLang="en-US" sz="1400" b="1" dirty="0"/>
        </a:p>
      </dgm:t>
    </dgm:pt>
    <dgm:pt modelId="{C4B80D26-DD5A-4FA2-8D4E-2FF875CC9C10}" type="parTrans" cxnId="{5AC5C362-620F-403E-8618-8C7063E0DB5E}">
      <dgm:prSet/>
      <dgm:spPr/>
      <dgm:t>
        <a:bodyPr/>
        <a:lstStyle/>
        <a:p>
          <a:endParaRPr kumimoji="1" lang="ja-JP" altLang="en-US" sz="1600"/>
        </a:p>
      </dgm:t>
    </dgm:pt>
    <dgm:pt modelId="{5DD54DCA-A487-41DB-85A6-CB06643E1AB2}" type="sibTrans" cxnId="{5AC5C362-620F-403E-8618-8C7063E0DB5E}">
      <dgm:prSet/>
      <dgm:spPr/>
      <dgm:t>
        <a:bodyPr/>
        <a:lstStyle/>
        <a:p>
          <a:endParaRPr kumimoji="1" lang="ja-JP" altLang="en-US" sz="1600"/>
        </a:p>
      </dgm:t>
    </dgm:pt>
    <dgm:pt modelId="{165EC281-1C12-4FF1-9645-A6B4849D3E98}">
      <dgm:prSet phldrT="[テキスト]"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の最良個体から</a:t>
          </a:r>
          <a:r>
            <a:rPr kumimoji="1" lang="en-US" altLang="ja-JP" sz="1800" dirty="0" smtClean="0"/>
            <a:t/>
          </a:r>
          <a:br>
            <a:rPr kumimoji="1" lang="en-US" altLang="ja-JP" sz="1800" dirty="0" smtClean="0"/>
          </a:br>
          <a:r>
            <a:rPr kumimoji="1" lang="ja-JP" altLang="en-US" sz="1800" u="sng" dirty="0" smtClean="0">
              <a:solidFill>
                <a:srgbClr val="FF0000"/>
              </a:solidFill>
            </a:rPr>
            <a:t>離れる方向へ</a:t>
          </a:r>
          <a:r>
            <a:rPr kumimoji="1" lang="ja-JP" altLang="en-US" sz="1800" dirty="0" smtClean="0"/>
            <a:t>個体候補を生成</a:t>
          </a:r>
          <a:endParaRPr kumimoji="1" lang="ja-JP" altLang="en-US" sz="1800" dirty="0"/>
        </a:p>
      </dgm:t>
    </dgm:pt>
    <dgm:pt modelId="{31334C6F-5256-4209-AC28-B4F9555EF850}" type="parTrans" cxnId="{9CB49690-5FE1-4630-9E31-E6D54597EFF3}">
      <dgm:prSet/>
      <dgm:spPr/>
      <dgm:t>
        <a:bodyPr/>
        <a:lstStyle/>
        <a:p>
          <a:endParaRPr kumimoji="1" lang="ja-JP" altLang="en-US" sz="1600"/>
        </a:p>
      </dgm:t>
    </dgm:pt>
    <dgm:pt modelId="{46DE66F8-246A-4E59-96C4-3DE6E80B1690}" type="sibTrans" cxnId="{9CB49690-5FE1-4630-9E31-E6D54597EFF3}">
      <dgm:prSet/>
      <dgm:spPr/>
      <dgm:t>
        <a:bodyPr/>
        <a:lstStyle/>
        <a:p>
          <a:endParaRPr kumimoji="1" lang="ja-JP" altLang="en-US" sz="1600"/>
        </a:p>
      </dgm:t>
    </dgm:pt>
    <dgm:pt modelId="{8E5C1901-C769-426F-832F-9936144BCB2F}">
      <dgm:prSet custT="1"/>
      <dgm:spPr>
        <a:solidFill>
          <a:schemeClr val="accent6"/>
        </a:solidFill>
        <a:ln>
          <a:noFill/>
        </a:ln>
      </dgm:spPr>
      <dgm:t>
        <a:bodyPr/>
        <a:lstStyle/>
        <a:p>
          <a:r>
            <a:rPr kumimoji="1" lang="en-US" altLang="ja-JP" sz="1400" b="1" dirty="0" smtClean="0"/>
            <a:t>STEP2</a:t>
          </a:r>
          <a:endParaRPr kumimoji="1" lang="ja-JP" altLang="en-US" sz="1400" b="1" dirty="0"/>
        </a:p>
      </dgm:t>
    </dgm:pt>
    <dgm:pt modelId="{6B600F45-3597-4B3E-A0EE-6E5814F3A4D4}" type="parTrans" cxnId="{E8A84D83-C6CA-4C5B-ADC6-2F5F21F9189F}">
      <dgm:prSet/>
      <dgm:spPr/>
      <dgm:t>
        <a:bodyPr/>
        <a:lstStyle/>
        <a:p>
          <a:endParaRPr kumimoji="1" lang="ja-JP" altLang="en-US" sz="1600"/>
        </a:p>
      </dgm:t>
    </dgm:pt>
    <dgm:pt modelId="{F41B1919-A887-4958-AD3A-93B36F508E36}" type="sibTrans" cxnId="{E8A84D83-C6CA-4C5B-ADC6-2F5F21F9189F}">
      <dgm:prSet/>
      <dgm:spPr/>
      <dgm:t>
        <a:bodyPr/>
        <a:lstStyle/>
        <a:p>
          <a:endParaRPr kumimoji="1" lang="ja-JP" altLang="en-US" sz="1600"/>
        </a:p>
      </dgm:t>
    </dgm:pt>
    <dgm:pt modelId="{2C67F7AA-5DD8-42F2-984B-D0C886698171}">
      <dgm:prSet custT="1"/>
      <dgm:spPr>
        <a:ln>
          <a:solidFill>
            <a:schemeClr val="accent6">
              <a:lumMod val="75000"/>
            </a:schemeClr>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の最良個体周辺に</a:t>
          </a:r>
          <a:r>
            <a:rPr kumimoji="1" lang="en-US" altLang="ja-JP" sz="1800" dirty="0" smtClean="0"/>
            <a:t/>
          </a:r>
          <a:br>
            <a:rPr kumimoji="1" lang="en-US" altLang="ja-JP" sz="1800" dirty="0" smtClean="0"/>
          </a:br>
          <a:r>
            <a:rPr kumimoji="1" lang="ja-JP" altLang="en-US" sz="1800" dirty="0" smtClean="0"/>
            <a:t>個体候補生成</a:t>
          </a:r>
          <a:endParaRPr kumimoji="1" lang="ja-JP" altLang="en-US" sz="1800" dirty="0"/>
        </a:p>
      </dgm:t>
    </dgm:pt>
    <dgm:pt modelId="{94894E84-D655-4910-B536-5D369B51EF2F}" type="parTrans" cxnId="{1FEB478B-3ED5-47AB-A4D8-8416E5DFFD8D}">
      <dgm:prSet/>
      <dgm:spPr/>
      <dgm:t>
        <a:bodyPr/>
        <a:lstStyle/>
        <a:p>
          <a:endParaRPr kumimoji="1" lang="ja-JP" altLang="en-US" sz="1600"/>
        </a:p>
      </dgm:t>
    </dgm:pt>
    <dgm:pt modelId="{DF6712E1-0C49-4028-A5F8-996AA4C10C88}" type="sibTrans" cxnId="{1FEB478B-3ED5-47AB-A4D8-8416E5DFFD8D}">
      <dgm:prSet/>
      <dgm:spPr/>
      <dgm:t>
        <a:bodyPr/>
        <a:lstStyle/>
        <a:p>
          <a:endParaRPr kumimoji="1" lang="ja-JP" altLang="en-US" sz="1600"/>
        </a:p>
      </dgm:t>
    </dgm:pt>
    <dgm:pt modelId="{D123BE17-3F08-4BB0-ABC4-80D3065A4CCE}">
      <dgm:prSet custT="1"/>
      <dgm:spPr>
        <a:solidFill>
          <a:srgbClr val="85B3F7"/>
        </a:solidFill>
        <a:ln>
          <a:noFill/>
        </a:ln>
      </dgm:spPr>
      <dgm:t>
        <a:bodyPr/>
        <a:lstStyle/>
        <a:p>
          <a:r>
            <a:rPr kumimoji="1" lang="en-US" altLang="ja-JP" sz="1400" b="1" dirty="0" smtClean="0"/>
            <a:t>STEP3</a:t>
          </a:r>
          <a:endParaRPr kumimoji="1" lang="ja-JP" altLang="en-US" sz="1400" b="1" dirty="0"/>
        </a:p>
      </dgm:t>
    </dgm:pt>
    <dgm:pt modelId="{28213266-33F9-4C26-B414-8AEB9C135F4C}" type="parTrans" cxnId="{FA2BC367-89D1-4642-AEB8-7BE1FAE5CE97}">
      <dgm:prSet/>
      <dgm:spPr/>
      <dgm:t>
        <a:bodyPr/>
        <a:lstStyle/>
        <a:p>
          <a:endParaRPr kumimoji="1" lang="ja-JP" altLang="en-US" sz="1600"/>
        </a:p>
      </dgm:t>
    </dgm:pt>
    <dgm:pt modelId="{43D36A7F-064C-4D48-84B0-EED6247AF832}" type="sibTrans" cxnId="{FA2BC367-89D1-4642-AEB8-7BE1FAE5CE97}">
      <dgm:prSet/>
      <dgm:spPr/>
      <dgm:t>
        <a:bodyPr/>
        <a:lstStyle/>
        <a:p>
          <a:endParaRPr kumimoji="1" lang="ja-JP" altLang="en-US" sz="1600"/>
        </a:p>
      </dgm:t>
    </dgm:pt>
    <dgm:pt modelId="{3CE1FE4B-DEE6-46B9-82DC-88FD5953D84D}">
      <dgm:prSet custT="1"/>
      <dgm:spPr>
        <a:ln>
          <a:solidFill>
            <a:srgbClr val="3682F2"/>
          </a:solidFill>
        </a:ln>
      </dgm:spPr>
      <dgm:t>
        <a:bodyPr/>
        <a:lstStyle/>
        <a:p>
          <a:r>
            <a:rPr kumimoji="1" lang="en-US" altLang="ja-JP" sz="1800" u="sng" dirty="0" smtClean="0">
              <a:solidFill>
                <a:srgbClr val="FF0000"/>
              </a:solidFill>
            </a:rPr>
            <a:t>Niche radius</a:t>
          </a:r>
          <a:r>
            <a:rPr kumimoji="1" lang="ja-JP" altLang="en-US" sz="1800" u="sng" dirty="0" smtClean="0">
              <a:solidFill>
                <a:srgbClr val="FF0000"/>
              </a:solidFill>
            </a:rPr>
            <a:t>内</a:t>
          </a:r>
          <a:r>
            <a:rPr kumimoji="1" lang="ja-JP" altLang="en-US" sz="1800" dirty="0" smtClean="0"/>
            <a:t>にランダムで個体候補を生成</a:t>
          </a:r>
          <a:endParaRPr kumimoji="1" lang="ja-JP" altLang="en-US" sz="1800" dirty="0"/>
        </a:p>
      </dgm:t>
    </dgm:pt>
    <dgm:pt modelId="{DA188B25-ABE0-4429-A1F0-18D03F4D2C80}" type="parTrans" cxnId="{3CA9DC4C-9CBE-4A83-8A87-D0C99C18746B}">
      <dgm:prSet/>
      <dgm:spPr/>
      <dgm:t>
        <a:bodyPr/>
        <a:lstStyle/>
        <a:p>
          <a:endParaRPr kumimoji="1" lang="ja-JP" altLang="en-US" sz="1600"/>
        </a:p>
      </dgm:t>
    </dgm:pt>
    <dgm:pt modelId="{AEE9A6A6-77E9-4982-89FD-C0AFC3DA4FB5}" type="sibTrans" cxnId="{3CA9DC4C-9CBE-4A83-8A87-D0C99C18746B}">
      <dgm:prSet/>
      <dgm:spPr/>
      <dgm:t>
        <a:bodyPr/>
        <a:lstStyle/>
        <a:p>
          <a:endParaRPr kumimoji="1" lang="ja-JP" altLang="en-US" sz="1600"/>
        </a:p>
      </dgm:t>
    </dgm:pt>
    <dgm:pt modelId="{53093208-B1AE-4239-A4D9-9262C5BE5265}">
      <dgm:prSet custT="1"/>
      <dgm:spPr>
        <a:solidFill>
          <a:srgbClr val="96BEF8"/>
        </a:solidFill>
        <a:ln>
          <a:noFill/>
        </a:ln>
      </dgm:spPr>
      <dgm:t>
        <a:bodyPr/>
        <a:lstStyle/>
        <a:p>
          <a:r>
            <a:rPr kumimoji="1" lang="en-US" altLang="ja-JP" sz="1400" b="1" dirty="0" smtClean="0"/>
            <a:t>STEP4</a:t>
          </a:r>
          <a:endParaRPr kumimoji="1" lang="ja-JP" altLang="en-US" sz="1400" b="1" dirty="0"/>
        </a:p>
      </dgm:t>
    </dgm:pt>
    <dgm:pt modelId="{1B3C2E23-71AC-4A58-A0E3-D2E29272C6E7}" type="parTrans" cxnId="{57FEE779-0220-48BD-9933-15E589A68CB4}">
      <dgm:prSet/>
      <dgm:spPr/>
      <dgm:t>
        <a:bodyPr/>
        <a:lstStyle/>
        <a:p>
          <a:endParaRPr kumimoji="1" lang="ja-JP" altLang="en-US" sz="1600"/>
        </a:p>
      </dgm:t>
    </dgm:pt>
    <dgm:pt modelId="{162BA339-5EC2-4A73-A4C8-05D4BEBACEE9}" type="sibTrans" cxnId="{57FEE779-0220-48BD-9933-15E589A68CB4}">
      <dgm:prSet/>
      <dgm:spPr/>
      <dgm:t>
        <a:bodyPr/>
        <a:lstStyle/>
        <a:p>
          <a:endParaRPr kumimoji="1" lang="ja-JP" altLang="en-US" sz="1600"/>
        </a:p>
      </dgm:t>
    </dgm:pt>
    <dgm:pt modelId="{CCA9EFBF-F302-47A5-9BD5-29403B01C0E9}">
      <dgm:prSet custT="1"/>
      <dgm:spPr>
        <a:ln>
          <a:solidFill>
            <a:srgbClr val="3682F2"/>
          </a:solidFill>
        </a:ln>
      </dgm:spPr>
      <dgm:t>
        <a:bodyPr/>
        <a:lstStyle/>
        <a:p>
          <a:r>
            <a:rPr kumimoji="1" lang="ja-JP" altLang="en-US" sz="1800" dirty="0" smtClean="0"/>
            <a:t>個体候補の評価</a:t>
          </a:r>
          <a:endParaRPr kumimoji="1" lang="ja-JP" altLang="en-US" sz="1800" dirty="0"/>
        </a:p>
      </dgm:t>
    </dgm:pt>
    <dgm:pt modelId="{ACB246D2-6C62-4D14-907B-F19AA48757FE}" type="parTrans" cxnId="{FC9CF4C2-B760-4E46-99B2-F61AAC6DEEA0}">
      <dgm:prSet/>
      <dgm:spPr/>
      <dgm:t>
        <a:bodyPr/>
        <a:lstStyle/>
        <a:p>
          <a:endParaRPr kumimoji="1" lang="ja-JP" altLang="en-US" sz="1600"/>
        </a:p>
      </dgm:t>
    </dgm:pt>
    <dgm:pt modelId="{B3950273-F90A-41D3-A98E-C9940DCA6545}" type="sibTrans" cxnId="{FC9CF4C2-B760-4E46-99B2-F61AAC6DEEA0}">
      <dgm:prSet/>
      <dgm:spPr/>
      <dgm:t>
        <a:bodyPr/>
        <a:lstStyle/>
        <a:p>
          <a:endParaRPr kumimoji="1" lang="ja-JP" altLang="en-US" sz="1600"/>
        </a:p>
      </dgm:t>
    </dgm:pt>
    <dgm:pt modelId="{2C958A73-C7B7-4EF7-8459-08165C6D4C9B}">
      <dgm:prSet/>
      <dgm:spPr>
        <a:solidFill>
          <a:srgbClr val="92BBF8"/>
        </a:solidFill>
        <a:ln>
          <a:noFill/>
        </a:ln>
      </dgm:spPr>
      <dgm:t>
        <a:bodyPr/>
        <a:lstStyle/>
        <a:p>
          <a:r>
            <a:rPr kumimoji="1" lang="en-US" altLang="ja-JP" b="1" dirty="0" smtClean="0"/>
            <a:t>STEP5</a:t>
          </a:r>
          <a:endParaRPr kumimoji="1" lang="ja-JP" altLang="en-US" b="1" dirty="0"/>
        </a:p>
      </dgm:t>
    </dgm:pt>
    <dgm:pt modelId="{F1186F6C-C44C-4B10-B8F5-0ADF3DA7DFB6}" type="parTrans" cxnId="{F8987EE5-6405-4ECB-9754-4AFE5CC6B9B2}">
      <dgm:prSet/>
      <dgm:spPr/>
      <dgm:t>
        <a:bodyPr/>
        <a:lstStyle/>
        <a:p>
          <a:endParaRPr kumimoji="1" lang="ja-JP" altLang="en-US"/>
        </a:p>
      </dgm:t>
    </dgm:pt>
    <dgm:pt modelId="{7E2FB2E9-7AAF-4FBE-89BE-33FF1F2B4F30}" type="sibTrans" cxnId="{F8987EE5-6405-4ECB-9754-4AFE5CC6B9B2}">
      <dgm:prSet/>
      <dgm:spPr/>
      <dgm:t>
        <a:bodyPr/>
        <a:lstStyle/>
        <a:p>
          <a:endParaRPr kumimoji="1" lang="ja-JP" altLang="en-US"/>
        </a:p>
      </dgm:t>
    </dgm:pt>
    <dgm:pt modelId="{859039E5-2806-4643-83EE-BC1F49432499}">
      <dgm:prSet custT="1"/>
      <dgm:spPr/>
      <dgm:t>
        <a:bodyPr/>
        <a:lstStyle/>
        <a:p>
          <a:r>
            <a:rPr kumimoji="1" lang="ja-JP" altLang="en-US" sz="1800" dirty="0" smtClean="0"/>
            <a:t>終了条件を満たすまで</a:t>
          </a:r>
          <a:r>
            <a:rPr kumimoji="1" lang="en-US" altLang="ja-JP" sz="1800" dirty="0" smtClean="0"/>
            <a:t>STEP0</a:t>
          </a:r>
          <a:r>
            <a:rPr kumimoji="1" lang="ja-JP" altLang="en-US" sz="1800" dirty="0" smtClean="0"/>
            <a:t>へ戻る</a:t>
          </a:r>
          <a:endParaRPr kumimoji="1" lang="ja-JP" altLang="en-US" sz="1800" dirty="0"/>
        </a:p>
      </dgm:t>
    </dgm:pt>
    <dgm:pt modelId="{8084ECC2-E878-4420-90FD-C564D2C66683}" type="parTrans" cxnId="{D4D21240-BE43-4754-A3CC-BC769306C231}">
      <dgm:prSet/>
      <dgm:spPr/>
      <dgm:t>
        <a:bodyPr/>
        <a:lstStyle/>
        <a:p>
          <a:endParaRPr kumimoji="1" lang="ja-JP" altLang="en-US"/>
        </a:p>
      </dgm:t>
    </dgm:pt>
    <dgm:pt modelId="{55FE532B-4640-4470-93A5-068E53380493}" type="sibTrans" cxnId="{D4D21240-BE43-4754-A3CC-BC769306C231}">
      <dgm:prSet/>
      <dgm:spPr/>
      <dgm:t>
        <a:bodyPr/>
        <a:lstStyle/>
        <a:p>
          <a:endParaRPr kumimoji="1" lang="ja-JP" altLang="en-US"/>
        </a:p>
      </dgm:t>
    </dgm:pt>
    <dgm:pt modelId="{42EE0DF0-8E20-4B4A-822A-B5AE966C8156}" type="pres">
      <dgm:prSet presAssocID="{D80D0CB9-6B7D-4FAA-A95E-033202AEF02E}" presName="linearFlow" presStyleCnt="0">
        <dgm:presLayoutVars>
          <dgm:dir/>
          <dgm:animLvl val="lvl"/>
          <dgm:resizeHandles val="exact"/>
        </dgm:presLayoutVars>
      </dgm:prSet>
      <dgm:spPr/>
      <dgm:t>
        <a:bodyPr/>
        <a:lstStyle/>
        <a:p>
          <a:endParaRPr kumimoji="1" lang="ja-JP" altLang="en-US"/>
        </a:p>
      </dgm:t>
    </dgm:pt>
    <dgm:pt modelId="{966D1367-0EB6-42CC-B53B-69B552ACA058}" type="pres">
      <dgm:prSet presAssocID="{6C29746D-249B-46D3-B2B3-F2E765075B16}" presName="composite" presStyleCnt="0"/>
      <dgm:spPr/>
    </dgm:pt>
    <dgm:pt modelId="{3ADC1B83-4CBC-4E9A-9CB3-7959043307DB}" type="pres">
      <dgm:prSet presAssocID="{6C29746D-249B-46D3-B2B3-F2E765075B16}" presName="parentText" presStyleLbl="alignNode1" presStyleIdx="0" presStyleCnt="6">
        <dgm:presLayoutVars>
          <dgm:chMax val="1"/>
          <dgm:bulletEnabled val="1"/>
        </dgm:presLayoutVars>
      </dgm:prSet>
      <dgm:spPr/>
      <dgm:t>
        <a:bodyPr/>
        <a:lstStyle/>
        <a:p>
          <a:endParaRPr kumimoji="1" lang="ja-JP" altLang="en-US"/>
        </a:p>
      </dgm:t>
    </dgm:pt>
    <dgm:pt modelId="{88817E69-1EAA-435E-99AC-033E06AA6C70}" type="pres">
      <dgm:prSet presAssocID="{6C29746D-249B-46D3-B2B3-F2E765075B16}" presName="descendantText" presStyleLbl="alignAcc1" presStyleIdx="0" presStyleCnt="6">
        <dgm:presLayoutVars>
          <dgm:bulletEnabled val="1"/>
        </dgm:presLayoutVars>
      </dgm:prSet>
      <dgm:spPr/>
      <dgm:t>
        <a:bodyPr/>
        <a:lstStyle/>
        <a:p>
          <a:endParaRPr kumimoji="1" lang="ja-JP" altLang="en-US"/>
        </a:p>
      </dgm:t>
    </dgm:pt>
    <dgm:pt modelId="{A19C5310-535A-41A1-8423-F098ACCCEFC7}" type="pres">
      <dgm:prSet presAssocID="{7D929A28-D46E-4731-81C6-B8861CC7686C}" presName="sp" presStyleCnt="0"/>
      <dgm:spPr/>
    </dgm:pt>
    <dgm:pt modelId="{43001783-670E-44E7-98F4-2E26F7BE9B4C}" type="pres">
      <dgm:prSet presAssocID="{93E11774-0C0C-46D6-86DF-5F509B023E99}" presName="composite" presStyleCnt="0"/>
      <dgm:spPr/>
    </dgm:pt>
    <dgm:pt modelId="{C5DE4F0F-B290-42C3-B5BA-FA42B2E8005B}" type="pres">
      <dgm:prSet presAssocID="{93E11774-0C0C-46D6-86DF-5F509B023E99}" presName="parentText" presStyleLbl="alignNode1" presStyleIdx="1" presStyleCnt="6">
        <dgm:presLayoutVars>
          <dgm:chMax val="1"/>
          <dgm:bulletEnabled val="1"/>
        </dgm:presLayoutVars>
      </dgm:prSet>
      <dgm:spPr/>
      <dgm:t>
        <a:bodyPr/>
        <a:lstStyle/>
        <a:p>
          <a:endParaRPr kumimoji="1" lang="ja-JP" altLang="en-US"/>
        </a:p>
      </dgm:t>
    </dgm:pt>
    <dgm:pt modelId="{A7527560-1746-4C20-B9B3-07D6BCBD7A69}" type="pres">
      <dgm:prSet presAssocID="{93E11774-0C0C-46D6-86DF-5F509B023E99}" presName="descendantText" presStyleLbl="alignAcc1" presStyleIdx="1" presStyleCnt="6">
        <dgm:presLayoutVars>
          <dgm:bulletEnabled val="1"/>
        </dgm:presLayoutVars>
      </dgm:prSet>
      <dgm:spPr/>
      <dgm:t>
        <a:bodyPr/>
        <a:lstStyle/>
        <a:p>
          <a:endParaRPr kumimoji="1" lang="ja-JP" altLang="en-US"/>
        </a:p>
      </dgm:t>
    </dgm:pt>
    <dgm:pt modelId="{51294265-DB5B-445B-BB11-323EB99BFA13}" type="pres">
      <dgm:prSet presAssocID="{5DD54DCA-A487-41DB-85A6-CB06643E1AB2}" presName="sp" presStyleCnt="0"/>
      <dgm:spPr/>
    </dgm:pt>
    <dgm:pt modelId="{52814B2C-17B1-467C-B4F0-E49ABFF123A0}" type="pres">
      <dgm:prSet presAssocID="{8E5C1901-C769-426F-832F-9936144BCB2F}" presName="composite" presStyleCnt="0"/>
      <dgm:spPr/>
    </dgm:pt>
    <dgm:pt modelId="{AD39AB1B-0A60-47AC-8DDE-DDDE2B270353}" type="pres">
      <dgm:prSet presAssocID="{8E5C1901-C769-426F-832F-9936144BCB2F}" presName="parentText" presStyleLbl="alignNode1" presStyleIdx="2" presStyleCnt="6">
        <dgm:presLayoutVars>
          <dgm:chMax val="1"/>
          <dgm:bulletEnabled val="1"/>
        </dgm:presLayoutVars>
      </dgm:prSet>
      <dgm:spPr/>
      <dgm:t>
        <a:bodyPr/>
        <a:lstStyle/>
        <a:p>
          <a:endParaRPr kumimoji="1" lang="ja-JP" altLang="en-US"/>
        </a:p>
      </dgm:t>
    </dgm:pt>
    <dgm:pt modelId="{F1AB4264-F17F-4CC2-B7FD-3975BA4C1304}" type="pres">
      <dgm:prSet presAssocID="{8E5C1901-C769-426F-832F-9936144BCB2F}" presName="descendantText" presStyleLbl="alignAcc1" presStyleIdx="2" presStyleCnt="6">
        <dgm:presLayoutVars>
          <dgm:bulletEnabled val="1"/>
        </dgm:presLayoutVars>
      </dgm:prSet>
      <dgm:spPr/>
      <dgm:t>
        <a:bodyPr/>
        <a:lstStyle/>
        <a:p>
          <a:endParaRPr kumimoji="1" lang="ja-JP" altLang="en-US"/>
        </a:p>
      </dgm:t>
    </dgm:pt>
    <dgm:pt modelId="{101D971E-975A-44FA-870F-D97B46D4A2AF}" type="pres">
      <dgm:prSet presAssocID="{F41B1919-A887-4958-AD3A-93B36F508E36}" presName="sp" presStyleCnt="0"/>
      <dgm:spPr/>
    </dgm:pt>
    <dgm:pt modelId="{FCBE4D70-0C3B-40E4-95BE-F57248128237}" type="pres">
      <dgm:prSet presAssocID="{D123BE17-3F08-4BB0-ABC4-80D3065A4CCE}" presName="composite" presStyleCnt="0"/>
      <dgm:spPr/>
    </dgm:pt>
    <dgm:pt modelId="{C69706EC-6F22-4FD2-BC3F-F668E262E3A9}" type="pres">
      <dgm:prSet presAssocID="{D123BE17-3F08-4BB0-ABC4-80D3065A4CCE}" presName="parentText" presStyleLbl="alignNode1" presStyleIdx="3" presStyleCnt="6">
        <dgm:presLayoutVars>
          <dgm:chMax val="1"/>
          <dgm:bulletEnabled val="1"/>
        </dgm:presLayoutVars>
      </dgm:prSet>
      <dgm:spPr/>
      <dgm:t>
        <a:bodyPr/>
        <a:lstStyle/>
        <a:p>
          <a:endParaRPr kumimoji="1" lang="ja-JP" altLang="en-US"/>
        </a:p>
      </dgm:t>
    </dgm:pt>
    <dgm:pt modelId="{8745090B-EEF4-4074-9B61-730F8A8B766A}" type="pres">
      <dgm:prSet presAssocID="{D123BE17-3F08-4BB0-ABC4-80D3065A4CCE}" presName="descendantText" presStyleLbl="alignAcc1" presStyleIdx="3" presStyleCnt="6">
        <dgm:presLayoutVars>
          <dgm:bulletEnabled val="1"/>
        </dgm:presLayoutVars>
      </dgm:prSet>
      <dgm:spPr/>
      <dgm:t>
        <a:bodyPr/>
        <a:lstStyle/>
        <a:p>
          <a:endParaRPr kumimoji="1" lang="ja-JP" altLang="en-US"/>
        </a:p>
      </dgm:t>
    </dgm:pt>
    <dgm:pt modelId="{C360A1A8-3B42-40F6-9315-819B0D97A0F2}" type="pres">
      <dgm:prSet presAssocID="{43D36A7F-064C-4D48-84B0-EED6247AF832}" presName="sp" presStyleCnt="0"/>
      <dgm:spPr/>
    </dgm:pt>
    <dgm:pt modelId="{20B20950-F1F2-4468-B330-D4F133F06633}" type="pres">
      <dgm:prSet presAssocID="{53093208-B1AE-4239-A4D9-9262C5BE5265}" presName="composite" presStyleCnt="0"/>
      <dgm:spPr/>
    </dgm:pt>
    <dgm:pt modelId="{7CA4C4A3-1BFE-4775-915F-ACB4BB139530}" type="pres">
      <dgm:prSet presAssocID="{53093208-B1AE-4239-A4D9-9262C5BE5265}" presName="parentText" presStyleLbl="alignNode1" presStyleIdx="4" presStyleCnt="6">
        <dgm:presLayoutVars>
          <dgm:chMax val="1"/>
          <dgm:bulletEnabled val="1"/>
        </dgm:presLayoutVars>
      </dgm:prSet>
      <dgm:spPr/>
      <dgm:t>
        <a:bodyPr/>
        <a:lstStyle/>
        <a:p>
          <a:endParaRPr kumimoji="1" lang="ja-JP" altLang="en-US"/>
        </a:p>
      </dgm:t>
    </dgm:pt>
    <dgm:pt modelId="{0C41ACD8-6E88-4919-98B7-FA46B297E4B0}" type="pres">
      <dgm:prSet presAssocID="{53093208-B1AE-4239-A4D9-9262C5BE5265}" presName="descendantText" presStyleLbl="alignAcc1" presStyleIdx="4" presStyleCnt="6">
        <dgm:presLayoutVars>
          <dgm:bulletEnabled val="1"/>
        </dgm:presLayoutVars>
      </dgm:prSet>
      <dgm:spPr/>
      <dgm:t>
        <a:bodyPr/>
        <a:lstStyle/>
        <a:p>
          <a:endParaRPr kumimoji="1" lang="ja-JP" altLang="en-US"/>
        </a:p>
      </dgm:t>
    </dgm:pt>
    <dgm:pt modelId="{EC8674EF-D0F6-4410-87F1-7A2D3F399292}" type="pres">
      <dgm:prSet presAssocID="{162BA339-5EC2-4A73-A4C8-05D4BEBACEE9}" presName="sp" presStyleCnt="0"/>
      <dgm:spPr/>
    </dgm:pt>
    <dgm:pt modelId="{9D7E68A5-411E-428D-BD5D-D8A28133FD32}" type="pres">
      <dgm:prSet presAssocID="{2C958A73-C7B7-4EF7-8459-08165C6D4C9B}" presName="composite" presStyleCnt="0"/>
      <dgm:spPr/>
    </dgm:pt>
    <dgm:pt modelId="{FD81A8DD-4AA7-4BC6-A38B-F504D61EBBAD}" type="pres">
      <dgm:prSet presAssocID="{2C958A73-C7B7-4EF7-8459-08165C6D4C9B}" presName="parentText" presStyleLbl="alignNode1" presStyleIdx="5" presStyleCnt="6">
        <dgm:presLayoutVars>
          <dgm:chMax val="1"/>
          <dgm:bulletEnabled val="1"/>
        </dgm:presLayoutVars>
      </dgm:prSet>
      <dgm:spPr/>
      <dgm:t>
        <a:bodyPr/>
        <a:lstStyle/>
        <a:p>
          <a:endParaRPr kumimoji="1" lang="ja-JP" altLang="en-US"/>
        </a:p>
      </dgm:t>
    </dgm:pt>
    <dgm:pt modelId="{02601048-F4D1-4A68-B127-CDF794873374}" type="pres">
      <dgm:prSet presAssocID="{2C958A73-C7B7-4EF7-8459-08165C6D4C9B}" presName="descendantText" presStyleLbl="alignAcc1" presStyleIdx="5" presStyleCnt="6">
        <dgm:presLayoutVars>
          <dgm:bulletEnabled val="1"/>
        </dgm:presLayoutVars>
      </dgm:prSet>
      <dgm:spPr/>
      <dgm:t>
        <a:bodyPr/>
        <a:lstStyle/>
        <a:p>
          <a:endParaRPr kumimoji="1" lang="ja-JP" altLang="en-US"/>
        </a:p>
      </dgm:t>
    </dgm:pt>
  </dgm:ptLst>
  <dgm:cxnLst>
    <dgm:cxn modelId="{0A2063FA-FEB9-4ABD-9DE3-137CEEF4D1C1}" type="presOf" srcId="{93E11774-0C0C-46D6-86DF-5F509B023E99}" destId="{C5DE4F0F-B290-42C3-B5BA-FA42B2E8005B}" srcOrd="0" destOrd="0" presId="urn:microsoft.com/office/officeart/2005/8/layout/chevron2"/>
    <dgm:cxn modelId="{E8A84D83-C6CA-4C5B-ADC6-2F5F21F9189F}" srcId="{D80D0CB9-6B7D-4FAA-A95E-033202AEF02E}" destId="{8E5C1901-C769-426F-832F-9936144BCB2F}" srcOrd="2" destOrd="0" parTransId="{6B600F45-3597-4B3E-A0EE-6E5814F3A4D4}" sibTransId="{F41B1919-A887-4958-AD3A-93B36F508E36}"/>
    <dgm:cxn modelId="{0B23AD87-D0DB-450B-96BE-77285EA9D553}" type="presOf" srcId="{D80D0CB9-6B7D-4FAA-A95E-033202AEF02E}" destId="{42EE0DF0-8E20-4B4A-822A-B5AE966C8156}" srcOrd="0" destOrd="0" presId="urn:microsoft.com/office/officeart/2005/8/layout/chevron2"/>
    <dgm:cxn modelId="{ACAB051E-4555-4A1E-B530-530E18D268DB}" type="presOf" srcId="{859039E5-2806-4643-83EE-BC1F49432499}" destId="{02601048-F4D1-4A68-B127-CDF794873374}" srcOrd="0" destOrd="0" presId="urn:microsoft.com/office/officeart/2005/8/layout/chevron2"/>
    <dgm:cxn modelId="{1FEB478B-3ED5-47AB-A4D8-8416E5DFFD8D}" srcId="{8E5C1901-C769-426F-832F-9936144BCB2F}" destId="{2C67F7AA-5DD8-42F2-984B-D0C886698171}" srcOrd="0" destOrd="0" parTransId="{94894E84-D655-4910-B536-5D369B51EF2F}" sibTransId="{DF6712E1-0C49-4028-A5F8-996AA4C10C88}"/>
    <dgm:cxn modelId="{D044872F-C1C7-43EC-B4C6-405E47AFFA27}" srcId="{D80D0CB9-6B7D-4FAA-A95E-033202AEF02E}" destId="{6C29746D-249B-46D3-B2B3-F2E765075B16}" srcOrd="0" destOrd="0" parTransId="{1153CFCB-5C66-48B8-882F-68186188D85A}" sibTransId="{7D929A28-D46E-4731-81C6-B8861CC7686C}"/>
    <dgm:cxn modelId="{0CCF484C-FBDB-436E-986F-B16847FFBF0A}" type="presOf" srcId="{6C29746D-249B-46D3-B2B3-F2E765075B16}" destId="{3ADC1B83-4CBC-4E9A-9CB3-7959043307DB}" srcOrd="0" destOrd="0" presId="urn:microsoft.com/office/officeart/2005/8/layout/chevron2"/>
    <dgm:cxn modelId="{08E73F81-D355-4145-9E44-D6E11F37E008}" type="presOf" srcId="{3CE1FE4B-DEE6-46B9-82DC-88FD5953D84D}" destId="{8745090B-EEF4-4074-9B61-730F8A8B766A}" srcOrd="0" destOrd="0" presId="urn:microsoft.com/office/officeart/2005/8/layout/chevron2"/>
    <dgm:cxn modelId="{3438A218-F6ED-4236-AC67-BAF538F66718}" type="presOf" srcId="{8E5C1901-C769-426F-832F-9936144BCB2F}" destId="{AD39AB1B-0A60-47AC-8DDE-DDDE2B270353}" srcOrd="0" destOrd="0" presId="urn:microsoft.com/office/officeart/2005/8/layout/chevron2"/>
    <dgm:cxn modelId="{6D3434FF-A4AD-443E-AE15-3A80101E2D29}" type="presOf" srcId="{165EC281-1C12-4FF1-9645-A6B4849D3E98}" destId="{A7527560-1746-4C20-B9B3-07D6BCBD7A69}" srcOrd="0" destOrd="0" presId="urn:microsoft.com/office/officeart/2005/8/layout/chevron2"/>
    <dgm:cxn modelId="{5AC5C362-620F-403E-8618-8C7063E0DB5E}" srcId="{D80D0CB9-6B7D-4FAA-A95E-033202AEF02E}" destId="{93E11774-0C0C-46D6-86DF-5F509B023E99}" srcOrd="1" destOrd="0" parTransId="{C4B80D26-DD5A-4FA2-8D4E-2FF875CC9C10}" sibTransId="{5DD54DCA-A487-41DB-85A6-CB06643E1AB2}"/>
    <dgm:cxn modelId="{57FEE779-0220-48BD-9933-15E589A68CB4}" srcId="{D80D0CB9-6B7D-4FAA-A95E-033202AEF02E}" destId="{53093208-B1AE-4239-A4D9-9262C5BE5265}" srcOrd="4" destOrd="0" parTransId="{1B3C2E23-71AC-4A58-A0E3-D2E29272C6E7}" sibTransId="{162BA339-5EC2-4A73-A4C8-05D4BEBACEE9}"/>
    <dgm:cxn modelId="{3CA9DC4C-9CBE-4A83-8A87-D0C99C18746B}" srcId="{D123BE17-3F08-4BB0-ABC4-80D3065A4CCE}" destId="{3CE1FE4B-DEE6-46B9-82DC-88FD5953D84D}" srcOrd="0" destOrd="0" parTransId="{DA188B25-ABE0-4429-A1F0-18D03F4D2C80}" sibTransId="{AEE9A6A6-77E9-4982-89FD-C0AFC3DA4FB5}"/>
    <dgm:cxn modelId="{75F6E91D-2581-48CF-B413-BAE7D874F599}" type="presOf" srcId="{2C958A73-C7B7-4EF7-8459-08165C6D4C9B}" destId="{FD81A8DD-4AA7-4BC6-A38B-F504D61EBBAD}" srcOrd="0" destOrd="0" presId="urn:microsoft.com/office/officeart/2005/8/layout/chevron2"/>
    <dgm:cxn modelId="{F8987EE5-6405-4ECB-9754-4AFE5CC6B9B2}" srcId="{D80D0CB9-6B7D-4FAA-A95E-033202AEF02E}" destId="{2C958A73-C7B7-4EF7-8459-08165C6D4C9B}" srcOrd="5" destOrd="0" parTransId="{F1186F6C-C44C-4B10-B8F5-0ADF3DA7DFB6}" sibTransId="{7E2FB2E9-7AAF-4FBE-89BE-33FF1F2B4F30}"/>
    <dgm:cxn modelId="{FA2BC367-89D1-4642-AEB8-7BE1FAE5CE97}" srcId="{D80D0CB9-6B7D-4FAA-A95E-033202AEF02E}" destId="{D123BE17-3F08-4BB0-ABC4-80D3065A4CCE}" srcOrd="3" destOrd="0" parTransId="{28213266-33F9-4C26-B414-8AEB9C135F4C}" sibTransId="{43D36A7F-064C-4D48-84B0-EED6247AF832}"/>
    <dgm:cxn modelId="{8BF15F60-B428-4234-AFBD-A99A55518881}" type="presOf" srcId="{2C67F7AA-5DD8-42F2-984B-D0C886698171}" destId="{F1AB4264-F17F-4CC2-B7FD-3975BA4C1304}" srcOrd="0" destOrd="0" presId="urn:microsoft.com/office/officeart/2005/8/layout/chevron2"/>
    <dgm:cxn modelId="{47D072C8-6597-4870-A69E-51CE1C84F7C4}" type="presOf" srcId="{082F5E67-A7DC-4652-ADFB-CC0F3F922482}" destId="{88817E69-1EAA-435E-99AC-033E06AA6C70}" srcOrd="0" destOrd="0" presId="urn:microsoft.com/office/officeart/2005/8/layout/chevron2"/>
    <dgm:cxn modelId="{EF03CF89-2DCF-46DB-A26B-E1FF12FA00DF}" type="presOf" srcId="{D123BE17-3F08-4BB0-ABC4-80D3065A4CCE}" destId="{C69706EC-6F22-4FD2-BC3F-F668E262E3A9}" srcOrd="0" destOrd="0" presId="urn:microsoft.com/office/officeart/2005/8/layout/chevron2"/>
    <dgm:cxn modelId="{F0C5600D-B285-4190-858F-29EDF776A0F9}" type="presOf" srcId="{53093208-B1AE-4239-A4D9-9262C5BE5265}" destId="{7CA4C4A3-1BFE-4775-915F-ACB4BB139530}" srcOrd="0" destOrd="0" presId="urn:microsoft.com/office/officeart/2005/8/layout/chevron2"/>
    <dgm:cxn modelId="{9CD0EFC5-EC30-4403-A426-1235FB4A234E}" type="presOf" srcId="{CCA9EFBF-F302-47A5-9BD5-29403B01C0E9}" destId="{0C41ACD8-6E88-4919-98B7-FA46B297E4B0}" srcOrd="0" destOrd="0" presId="urn:microsoft.com/office/officeart/2005/8/layout/chevron2"/>
    <dgm:cxn modelId="{A219909A-32FE-4E9E-831D-A1249DA519E8}" srcId="{6C29746D-249B-46D3-B2B3-F2E765075B16}" destId="{082F5E67-A7DC-4652-ADFB-CC0F3F922482}" srcOrd="0" destOrd="0" parTransId="{F14C6881-633A-4A64-B954-C1348AB17D37}" sibTransId="{FEE33318-CC6E-498F-A9CF-3E6E4CF98DE6}"/>
    <dgm:cxn modelId="{D4D21240-BE43-4754-A3CC-BC769306C231}" srcId="{2C958A73-C7B7-4EF7-8459-08165C6D4C9B}" destId="{859039E5-2806-4643-83EE-BC1F49432499}" srcOrd="0" destOrd="0" parTransId="{8084ECC2-E878-4420-90FD-C564D2C66683}" sibTransId="{55FE532B-4640-4470-93A5-068E53380493}"/>
    <dgm:cxn modelId="{9CB49690-5FE1-4630-9E31-E6D54597EFF3}" srcId="{93E11774-0C0C-46D6-86DF-5F509B023E99}" destId="{165EC281-1C12-4FF1-9645-A6B4849D3E98}" srcOrd="0" destOrd="0" parTransId="{31334C6F-5256-4209-AC28-B4F9555EF850}" sibTransId="{46DE66F8-246A-4E59-96C4-3DE6E80B1690}"/>
    <dgm:cxn modelId="{FC9CF4C2-B760-4E46-99B2-F61AAC6DEEA0}" srcId="{53093208-B1AE-4239-A4D9-9262C5BE5265}" destId="{CCA9EFBF-F302-47A5-9BD5-29403B01C0E9}" srcOrd="0" destOrd="0" parTransId="{ACB246D2-6C62-4D14-907B-F19AA48757FE}" sibTransId="{B3950273-F90A-41D3-A98E-C9940DCA6545}"/>
    <dgm:cxn modelId="{1132F8A2-1BF6-421C-901E-50719011550E}" type="presParOf" srcId="{42EE0DF0-8E20-4B4A-822A-B5AE966C8156}" destId="{966D1367-0EB6-42CC-B53B-69B552ACA058}" srcOrd="0" destOrd="0" presId="urn:microsoft.com/office/officeart/2005/8/layout/chevron2"/>
    <dgm:cxn modelId="{56782780-30D5-48FC-B341-766AB87B66B5}" type="presParOf" srcId="{966D1367-0EB6-42CC-B53B-69B552ACA058}" destId="{3ADC1B83-4CBC-4E9A-9CB3-7959043307DB}" srcOrd="0" destOrd="0" presId="urn:microsoft.com/office/officeart/2005/8/layout/chevron2"/>
    <dgm:cxn modelId="{D1137280-FE49-4D0E-91DD-F92FB29B2B29}" type="presParOf" srcId="{966D1367-0EB6-42CC-B53B-69B552ACA058}" destId="{88817E69-1EAA-435E-99AC-033E06AA6C70}" srcOrd="1" destOrd="0" presId="urn:microsoft.com/office/officeart/2005/8/layout/chevron2"/>
    <dgm:cxn modelId="{CBB91255-F8ED-4795-B4DF-791A02B3A7A9}" type="presParOf" srcId="{42EE0DF0-8E20-4B4A-822A-B5AE966C8156}" destId="{A19C5310-535A-41A1-8423-F098ACCCEFC7}" srcOrd="1" destOrd="0" presId="urn:microsoft.com/office/officeart/2005/8/layout/chevron2"/>
    <dgm:cxn modelId="{782AAFCB-F38E-4778-A0C6-CE838C730AB2}" type="presParOf" srcId="{42EE0DF0-8E20-4B4A-822A-B5AE966C8156}" destId="{43001783-670E-44E7-98F4-2E26F7BE9B4C}" srcOrd="2" destOrd="0" presId="urn:microsoft.com/office/officeart/2005/8/layout/chevron2"/>
    <dgm:cxn modelId="{2507E151-BCA0-4E44-ACF3-98E06283F505}" type="presParOf" srcId="{43001783-670E-44E7-98F4-2E26F7BE9B4C}" destId="{C5DE4F0F-B290-42C3-B5BA-FA42B2E8005B}" srcOrd="0" destOrd="0" presId="urn:microsoft.com/office/officeart/2005/8/layout/chevron2"/>
    <dgm:cxn modelId="{9E67B150-E546-4993-AB84-C8B764E4642C}" type="presParOf" srcId="{43001783-670E-44E7-98F4-2E26F7BE9B4C}" destId="{A7527560-1746-4C20-B9B3-07D6BCBD7A69}" srcOrd="1" destOrd="0" presId="urn:microsoft.com/office/officeart/2005/8/layout/chevron2"/>
    <dgm:cxn modelId="{E53A598A-25EF-49AD-A3BA-EDAEF95BE896}" type="presParOf" srcId="{42EE0DF0-8E20-4B4A-822A-B5AE966C8156}" destId="{51294265-DB5B-445B-BB11-323EB99BFA13}" srcOrd="3" destOrd="0" presId="urn:microsoft.com/office/officeart/2005/8/layout/chevron2"/>
    <dgm:cxn modelId="{850F9073-6BCB-4447-8321-64BC74EED2DD}" type="presParOf" srcId="{42EE0DF0-8E20-4B4A-822A-B5AE966C8156}" destId="{52814B2C-17B1-467C-B4F0-E49ABFF123A0}" srcOrd="4" destOrd="0" presId="urn:microsoft.com/office/officeart/2005/8/layout/chevron2"/>
    <dgm:cxn modelId="{487CEEA3-4928-41B9-89F1-9C55CFEB0F56}" type="presParOf" srcId="{52814B2C-17B1-467C-B4F0-E49ABFF123A0}" destId="{AD39AB1B-0A60-47AC-8DDE-DDDE2B270353}" srcOrd="0" destOrd="0" presId="urn:microsoft.com/office/officeart/2005/8/layout/chevron2"/>
    <dgm:cxn modelId="{01AF2549-16E4-419C-B3CD-4C91D65E4B3A}" type="presParOf" srcId="{52814B2C-17B1-467C-B4F0-E49ABFF123A0}" destId="{F1AB4264-F17F-4CC2-B7FD-3975BA4C1304}" srcOrd="1" destOrd="0" presId="urn:microsoft.com/office/officeart/2005/8/layout/chevron2"/>
    <dgm:cxn modelId="{833B6C76-4FB6-4DBB-B302-8759B4893078}" type="presParOf" srcId="{42EE0DF0-8E20-4B4A-822A-B5AE966C8156}" destId="{101D971E-975A-44FA-870F-D97B46D4A2AF}" srcOrd="5" destOrd="0" presId="urn:microsoft.com/office/officeart/2005/8/layout/chevron2"/>
    <dgm:cxn modelId="{BBFAB17D-2786-48AC-BED2-EBFA6262AE56}" type="presParOf" srcId="{42EE0DF0-8E20-4B4A-822A-B5AE966C8156}" destId="{FCBE4D70-0C3B-40E4-95BE-F57248128237}" srcOrd="6" destOrd="0" presId="urn:microsoft.com/office/officeart/2005/8/layout/chevron2"/>
    <dgm:cxn modelId="{2550F29B-9CC0-4BAC-80D6-9C75B272265B}" type="presParOf" srcId="{FCBE4D70-0C3B-40E4-95BE-F57248128237}" destId="{C69706EC-6F22-4FD2-BC3F-F668E262E3A9}" srcOrd="0" destOrd="0" presId="urn:microsoft.com/office/officeart/2005/8/layout/chevron2"/>
    <dgm:cxn modelId="{276463F6-9DF4-434E-814B-ADC6A4AE90B8}" type="presParOf" srcId="{FCBE4D70-0C3B-40E4-95BE-F57248128237}" destId="{8745090B-EEF4-4074-9B61-730F8A8B766A}" srcOrd="1" destOrd="0" presId="urn:microsoft.com/office/officeart/2005/8/layout/chevron2"/>
    <dgm:cxn modelId="{0AC132BE-CF4A-4825-AB56-5B9AF0A41EE6}" type="presParOf" srcId="{42EE0DF0-8E20-4B4A-822A-B5AE966C8156}" destId="{C360A1A8-3B42-40F6-9315-819B0D97A0F2}" srcOrd="7" destOrd="0" presId="urn:microsoft.com/office/officeart/2005/8/layout/chevron2"/>
    <dgm:cxn modelId="{9266C86C-FCC1-456B-A7AC-3392BF174AFE}" type="presParOf" srcId="{42EE0DF0-8E20-4B4A-822A-B5AE966C8156}" destId="{20B20950-F1F2-4468-B330-D4F133F06633}" srcOrd="8" destOrd="0" presId="urn:microsoft.com/office/officeart/2005/8/layout/chevron2"/>
    <dgm:cxn modelId="{21A56932-E243-4C60-A00D-0CCA9D7C6C76}" type="presParOf" srcId="{20B20950-F1F2-4468-B330-D4F133F06633}" destId="{7CA4C4A3-1BFE-4775-915F-ACB4BB139530}" srcOrd="0" destOrd="0" presId="urn:microsoft.com/office/officeart/2005/8/layout/chevron2"/>
    <dgm:cxn modelId="{DAADC70A-2722-430A-B16F-E25AEF861272}" type="presParOf" srcId="{20B20950-F1F2-4468-B330-D4F133F06633}" destId="{0C41ACD8-6E88-4919-98B7-FA46B297E4B0}" srcOrd="1" destOrd="0" presId="urn:microsoft.com/office/officeart/2005/8/layout/chevron2"/>
    <dgm:cxn modelId="{F7E8626B-6010-4F33-8A8F-D16801B1D046}" type="presParOf" srcId="{42EE0DF0-8E20-4B4A-822A-B5AE966C8156}" destId="{EC8674EF-D0F6-4410-87F1-7A2D3F399292}" srcOrd="9" destOrd="0" presId="urn:microsoft.com/office/officeart/2005/8/layout/chevron2"/>
    <dgm:cxn modelId="{41B47AFF-F964-4BD0-9768-4819BEF763FB}" type="presParOf" srcId="{42EE0DF0-8E20-4B4A-822A-B5AE966C8156}" destId="{9D7E68A5-411E-428D-BD5D-D8A28133FD32}" srcOrd="10" destOrd="0" presId="urn:microsoft.com/office/officeart/2005/8/layout/chevron2"/>
    <dgm:cxn modelId="{BF365EE9-DE4D-497B-A28E-D643DD1C0F6A}" type="presParOf" srcId="{9D7E68A5-411E-428D-BD5D-D8A28133FD32}" destId="{FD81A8DD-4AA7-4BC6-A38B-F504D61EBBAD}" srcOrd="0" destOrd="0" presId="urn:microsoft.com/office/officeart/2005/8/layout/chevron2"/>
    <dgm:cxn modelId="{45A36AD5-29B5-4E31-8401-3CE66E7A4328}" type="presParOf" srcId="{9D7E68A5-411E-428D-BD5D-D8A28133FD32}" destId="{02601048-F4D1-4A68-B127-CDF79487337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最良個体方向へ新たに個体候補を生成</a:t>
          </a:r>
          <a:endParaRPr kumimoji="1" lang="ja-JP" altLang="en-US" sz="1800" kern="1200" dirty="0">
            <a:solidFill>
              <a:srgbClr val="FF0000"/>
            </a:solidFill>
          </a:endParaRPr>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alpha val="90000"/>
          </a:srgb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alpha val="90000"/>
          </a:srgb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alpha val="90000"/>
          </a:srgb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最良個体周辺に個体候補生成</a:t>
          </a:r>
          <a:endParaRPr kumimoji="1" lang="ja-JP" altLang="en-US" sz="1800" kern="1200" dirty="0">
            <a:solidFill>
              <a:srgbClr val="FF0000"/>
            </a:solidFill>
          </a:endParaRPr>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探索空間内にランダムで個体候補を生成</a:t>
          </a:r>
          <a:endParaRPr kumimoji="1" lang="ja-JP" altLang="en-US" sz="1800" kern="1200" dirty="0">
            <a:solidFill>
              <a:srgbClr val="FF0000"/>
            </a:solidFill>
          </a:endParaRPr>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個体候補の評価</a:t>
          </a:r>
          <a:endParaRPr kumimoji="1" lang="ja-JP" altLang="en-US" sz="1800" kern="1200" dirty="0">
            <a:solidFill>
              <a:srgbClr val="FF0000"/>
            </a:solidFill>
          </a:endParaRPr>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STEP1</a:t>
          </a:r>
          <a:r>
            <a:rPr kumimoji="1" lang="ja-JP" altLang="en-US" sz="1800" kern="1200" dirty="0" smtClean="0"/>
            <a:t>へ戻る</a:t>
          </a:r>
          <a:endParaRPr kumimoji="1" lang="ja-JP" altLang="en-US" sz="1800" kern="1200" dirty="0"/>
        </a:p>
      </dsp:txBody>
      <dsp:txXfrm rot="-5400000">
        <a:off x="675974" y="3419750"/>
        <a:ext cx="4173354" cy="566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44851" y="146248"/>
          <a:ext cx="965677" cy="675974"/>
        </a:xfrm>
        <a:prstGeom prst="chevron">
          <a:avLst/>
        </a:prstGeom>
        <a:solidFill>
          <a:srgbClr val="4E91F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339383"/>
        <a:ext cx="675974" cy="289703"/>
      </dsp:txXfrm>
    </dsp:sp>
    <dsp:sp modelId="{88817E69-1EAA-435E-99AC-033E06AA6C70}">
      <dsp:nvSpPr>
        <dsp:cNvPr id="0" name=""/>
        <dsp:cNvSpPr/>
      </dsp:nvSpPr>
      <dsp:spPr>
        <a:xfrm rot="5400000">
          <a:off x="2464126" y="-1786755"/>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最良個体方向へ新たに個体候補を生成</a:t>
          </a:r>
          <a:endParaRPr kumimoji="1" lang="ja-JP" altLang="en-US" sz="1800" kern="1200" dirty="0"/>
        </a:p>
      </dsp:txBody>
      <dsp:txXfrm rot="-5400000">
        <a:off x="675974" y="32038"/>
        <a:ext cx="4173354" cy="566408"/>
      </dsp:txXfrm>
    </dsp:sp>
    <dsp:sp modelId="{C5DE4F0F-B290-42C3-B5BA-FA42B2E8005B}">
      <dsp:nvSpPr>
        <dsp:cNvPr id="0" name=""/>
        <dsp:cNvSpPr/>
      </dsp:nvSpPr>
      <dsp:spPr>
        <a:xfrm rot="5400000">
          <a:off x="-144851" y="993176"/>
          <a:ext cx="965677" cy="675974"/>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186311"/>
        <a:ext cx="675974" cy="289703"/>
      </dsp:txXfrm>
    </dsp:sp>
    <dsp:sp modelId="{A7527560-1746-4C20-B9B3-07D6BCBD7A69}">
      <dsp:nvSpPr>
        <dsp:cNvPr id="0" name=""/>
        <dsp:cNvSpPr/>
      </dsp:nvSpPr>
      <dsp:spPr>
        <a:xfrm rot="5400000">
          <a:off x="2464126" y="-939827"/>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最良個体周辺に個体候補生成</a:t>
          </a:r>
          <a:endParaRPr kumimoji="1" lang="ja-JP" altLang="en-US" sz="1800" kern="1200" dirty="0"/>
        </a:p>
      </dsp:txBody>
      <dsp:txXfrm rot="-5400000">
        <a:off x="675974" y="878966"/>
        <a:ext cx="4173354" cy="566408"/>
      </dsp:txXfrm>
    </dsp:sp>
    <dsp:sp modelId="{AD39AB1B-0A60-47AC-8DDE-DDDE2B270353}">
      <dsp:nvSpPr>
        <dsp:cNvPr id="0" name=""/>
        <dsp:cNvSpPr/>
      </dsp:nvSpPr>
      <dsp:spPr>
        <a:xfrm rot="5400000">
          <a:off x="-144851" y="1840104"/>
          <a:ext cx="965677" cy="675974"/>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033239"/>
        <a:ext cx="675974" cy="289703"/>
      </dsp:txXfrm>
    </dsp:sp>
    <dsp:sp modelId="{F1AB4264-F17F-4CC2-B7FD-3975BA4C1304}">
      <dsp:nvSpPr>
        <dsp:cNvPr id="0" name=""/>
        <dsp:cNvSpPr/>
      </dsp:nvSpPr>
      <dsp:spPr>
        <a:xfrm rot="5400000">
          <a:off x="2464126" y="-92899"/>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探索空間内にランダムで個体候補を生成</a:t>
          </a:r>
          <a:endParaRPr kumimoji="1" lang="ja-JP" altLang="en-US" sz="1800" kern="1200" dirty="0"/>
        </a:p>
      </dsp:txBody>
      <dsp:txXfrm rot="-5400000">
        <a:off x="675974" y="1725894"/>
        <a:ext cx="4173354" cy="566408"/>
      </dsp:txXfrm>
    </dsp:sp>
    <dsp:sp modelId="{C69706EC-6F22-4FD2-BC3F-F668E262E3A9}">
      <dsp:nvSpPr>
        <dsp:cNvPr id="0" name=""/>
        <dsp:cNvSpPr/>
      </dsp:nvSpPr>
      <dsp:spPr>
        <a:xfrm rot="5400000">
          <a:off x="-144851" y="2687033"/>
          <a:ext cx="965677" cy="675974"/>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2880168"/>
        <a:ext cx="675974" cy="289703"/>
      </dsp:txXfrm>
    </dsp:sp>
    <dsp:sp modelId="{8745090B-EEF4-4074-9B61-730F8A8B766A}">
      <dsp:nvSpPr>
        <dsp:cNvPr id="0" name=""/>
        <dsp:cNvSpPr/>
      </dsp:nvSpPr>
      <dsp:spPr>
        <a:xfrm rot="5400000">
          <a:off x="2464126" y="754028"/>
          <a:ext cx="627690" cy="420399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675974" y="2572822"/>
        <a:ext cx="4173354" cy="566408"/>
      </dsp:txXfrm>
    </dsp:sp>
    <dsp:sp modelId="{7CA4C4A3-1BFE-4775-915F-ACB4BB139530}">
      <dsp:nvSpPr>
        <dsp:cNvPr id="0" name=""/>
        <dsp:cNvSpPr/>
      </dsp:nvSpPr>
      <dsp:spPr>
        <a:xfrm rot="5400000">
          <a:off x="-144851" y="3533961"/>
          <a:ext cx="965677" cy="675974"/>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STEP5</a:t>
          </a:r>
          <a:endParaRPr kumimoji="1" lang="ja-JP" altLang="en-US" sz="1400" b="1" kern="1200" dirty="0"/>
        </a:p>
      </dsp:txBody>
      <dsp:txXfrm rot="-5400000">
        <a:off x="1" y="3727096"/>
        <a:ext cx="675974" cy="289703"/>
      </dsp:txXfrm>
    </dsp:sp>
    <dsp:sp modelId="{0C41ACD8-6E88-4919-98B7-FA46B297E4B0}">
      <dsp:nvSpPr>
        <dsp:cNvPr id="0" name=""/>
        <dsp:cNvSpPr/>
      </dsp:nvSpPr>
      <dsp:spPr>
        <a:xfrm rot="5400000">
          <a:off x="2464126" y="1600956"/>
          <a:ext cx="627690" cy="4203995"/>
        </a:xfrm>
        <a:prstGeom prst="round2SameRect">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終了条件を満たすまで</a:t>
          </a:r>
          <a:r>
            <a:rPr kumimoji="1" lang="en-US" altLang="ja-JP" sz="1800" kern="1200" dirty="0" smtClean="0">
              <a:solidFill>
                <a:srgbClr val="FF0000"/>
              </a:solidFill>
            </a:rPr>
            <a:t>STEP1</a:t>
          </a:r>
          <a:r>
            <a:rPr kumimoji="1" lang="ja-JP" altLang="en-US" sz="1800" kern="1200" dirty="0" smtClean="0">
              <a:solidFill>
                <a:srgbClr val="FF0000"/>
              </a:solidFill>
            </a:rPr>
            <a:t>へ戻る</a:t>
          </a:r>
          <a:endParaRPr kumimoji="1" lang="ja-JP" altLang="en-US" sz="1800" kern="1200" dirty="0">
            <a:solidFill>
              <a:srgbClr val="FF0000"/>
            </a:solidFill>
          </a:endParaRPr>
        </a:p>
      </dsp:txBody>
      <dsp:txXfrm rot="-5400000">
        <a:off x="675974" y="3419750"/>
        <a:ext cx="4173354" cy="566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alpha val="90000"/>
          </a:srgb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alpha val="90000"/>
          </a:srgb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kern="1200" dirty="0" smtClean="0"/>
            <a:t>Niche radius</a:t>
          </a:r>
          <a:r>
            <a:rPr kumimoji="1" lang="ja-JP" altLang="en-US" sz="1800" kern="1200" dirty="0" smtClean="0"/>
            <a:t>内の最良個体から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alpha val="90000"/>
          </a:srgb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rgbClr val="76AAF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1B83-4CBC-4E9A-9CB3-7959043307DB}">
      <dsp:nvSpPr>
        <dsp:cNvPr id="0" name=""/>
        <dsp:cNvSpPr/>
      </dsp:nvSpPr>
      <dsp:spPr>
        <a:xfrm rot="5400000">
          <a:off x="-124926" y="129048"/>
          <a:ext cx="832842" cy="582989"/>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STEP0</a:t>
          </a:r>
          <a:endParaRPr kumimoji="1" lang="ja-JP" altLang="en-US" sz="1400" b="1" kern="1200" dirty="0"/>
        </a:p>
      </dsp:txBody>
      <dsp:txXfrm rot="-5400000">
        <a:off x="1" y="295617"/>
        <a:ext cx="582989" cy="249853"/>
      </dsp:txXfrm>
    </dsp:sp>
    <dsp:sp modelId="{88817E69-1EAA-435E-99AC-033E06AA6C70}">
      <dsp:nvSpPr>
        <dsp:cNvPr id="0" name=""/>
        <dsp:cNvSpPr/>
      </dsp:nvSpPr>
      <dsp:spPr>
        <a:xfrm rot="5400000">
          <a:off x="2593008" y="-2005896"/>
          <a:ext cx="541347" cy="4561385"/>
        </a:xfrm>
        <a:prstGeom prst="round2SameRect">
          <a:avLst/>
        </a:prstGeom>
        <a:solidFill>
          <a:srgbClr val="FFFC85">
            <a:alpha val="90000"/>
          </a:srgb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solidFill>
                <a:srgbClr val="FF0000"/>
              </a:solidFill>
            </a:rPr>
            <a:t>個体密度と</a:t>
          </a:r>
          <a:r>
            <a:rPr kumimoji="1" lang="en-US" altLang="ja-JP" sz="1800" kern="1200" dirty="0" smtClean="0">
              <a:solidFill>
                <a:srgbClr val="FF0000"/>
              </a:solidFill>
            </a:rPr>
            <a:t>Niche radius</a:t>
          </a:r>
          <a:r>
            <a:rPr kumimoji="1" lang="ja-JP" altLang="en-US" sz="1800" kern="1200" dirty="0" err="1" smtClean="0">
              <a:solidFill>
                <a:srgbClr val="FF0000"/>
              </a:solidFill>
            </a:rPr>
            <a:t>の算</a:t>
          </a:r>
          <a:r>
            <a:rPr kumimoji="1" lang="ja-JP" altLang="en-US" sz="1800" kern="1200" dirty="0" smtClean="0">
              <a:solidFill>
                <a:srgbClr val="FF0000"/>
              </a:solidFill>
            </a:rPr>
            <a:t>出</a:t>
          </a:r>
          <a:endParaRPr kumimoji="1" lang="ja-JP" altLang="en-US" sz="1800" kern="1200" dirty="0">
            <a:solidFill>
              <a:srgbClr val="FF0000"/>
            </a:solidFill>
          </a:endParaRPr>
        </a:p>
      </dsp:txBody>
      <dsp:txXfrm rot="-5400000">
        <a:off x="582989" y="30549"/>
        <a:ext cx="4534959" cy="488495"/>
      </dsp:txXfrm>
    </dsp:sp>
    <dsp:sp modelId="{C5DE4F0F-B290-42C3-B5BA-FA42B2E8005B}">
      <dsp:nvSpPr>
        <dsp:cNvPr id="0" name=""/>
        <dsp:cNvSpPr/>
      </dsp:nvSpPr>
      <dsp:spPr>
        <a:xfrm rot="5400000">
          <a:off x="-124926" y="862986"/>
          <a:ext cx="832842" cy="582989"/>
        </a:xfrm>
        <a:prstGeom prst="chevron">
          <a:avLst/>
        </a:prstGeom>
        <a:solidFill>
          <a:srgbClr val="619D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STEP1</a:t>
          </a:r>
          <a:endParaRPr kumimoji="1" lang="ja-JP" altLang="en-US" sz="1400" b="1" kern="1200" dirty="0"/>
        </a:p>
      </dsp:txBody>
      <dsp:txXfrm rot="-5400000">
        <a:off x="1" y="1029555"/>
        <a:ext cx="582989" cy="249853"/>
      </dsp:txXfrm>
    </dsp:sp>
    <dsp:sp modelId="{A7527560-1746-4C20-B9B3-07D6BCBD7A69}">
      <dsp:nvSpPr>
        <dsp:cNvPr id="0" name=""/>
        <dsp:cNvSpPr/>
      </dsp:nvSpPr>
      <dsp:spPr>
        <a:xfrm rot="5400000">
          <a:off x="2593008" y="-1271959"/>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の最良個体から</a:t>
          </a:r>
          <a:r>
            <a:rPr kumimoji="1" lang="en-US" altLang="ja-JP" sz="1800" kern="1200" dirty="0" smtClean="0"/>
            <a:t/>
          </a:r>
          <a:br>
            <a:rPr kumimoji="1" lang="en-US" altLang="ja-JP" sz="1800" kern="1200" dirty="0" smtClean="0"/>
          </a:br>
          <a:r>
            <a:rPr kumimoji="1" lang="ja-JP" altLang="en-US" sz="1800" u="sng" kern="1200" dirty="0" smtClean="0">
              <a:solidFill>
                <a:srgbClr val="FF0000"/>
              </a:solidFill>
            </a:rPr>
            <a:t>離れる方向へ</a:t>
          </a:r>
          <a:r>
            <a:rPr kumimoji="1" lang="ja-JP" altLang="en-US" sz="1800" kern="1200" dirty="0" smtClean="0"/>
            <a:t>個体候補を生成</a:t>
          </a:r>
          <a:endParaRPr kumimoji="1" lang="ja-JP" altLang="en-US" sz="1800" kern="1200" dirty="0"/>
        </a:p>
      </dsp:txBody>
      <dsp:txXfrm rot="-5400000">
        <a:off x="582989" y="764486"/>
        <a:ext cx="4534959" cy="488495"/>
      </dsp:txXfrm>
    </dsp:sp>
    <dsp:sp modelId="{AD39AB1B-0A60-47AC-8DDE-DDDE2B270353}">
      <dsp:nvSpPr>
        <dsp:cNvPr id="0" name=""/>
        <dsp:cNvSpPr/>
      </dsp:nvSpPr>
      <dsp:spPr>
        <a:xfrm rot="5400000">
          <a:off x="-124926" y="1596923"/>
          <a:ext cx="832842" cy="582989"/>
        </a:xfrm>
        <a:prstGeom prst="chevron">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STEP2</a:t>
          </a:r>
          <a:endParaRPr kumimoji="1" lang="ja-JP" altLang="en-US" sz="1400" b="1" kern="1200" dirty="0"/>
        </a:p>
      </dsp:txBody>
      <dsp:txXfrm rot="-5400000">
        <a:off x="1" y="1763492"/>
        <a:ext cx="582989" cy="249853"/>
      </dsp:txXfrm>
    </dsp:sp>
    <dsp:sp modelId="{F1AB4264-F17F-4CC2-B7FD-3975BA4C1304}">
      <dsp:nvSpPr>
        <dsp:cNvPr id="0" name=""/>
        <dsp:cNvSpPr/>
      </dsp:nvSpPr>
      <dsp:spPr>
        <a:xfrm rot="5400000">
          <a:off x="2593008" y="-538021"/>
          <a:ext cx="541347" cy="4561385"/>
        </a:xfrm>
        <a:prstGeom prst="round2SameRect">
          <a:avLst/>
        </a:prstGeom>
        <a:solidFill>
          <a:schemeClr val="lt1">
            <a:alpha val="90000"/>
            <a:hueOff val="0"/>
            <a:satOff val="0"/>
            <a:lumOff val="0"/>
            <a:alphaOff val="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の最良個体周辺に</a:t>
          </a:r>
          <a:r>
            <a:rPr kumimoji="1" lang="en-US" altLang="ja-JP" sz="1800" kern="1200" dirty="0" smtClean="0"/>
            <a:t/>
          </a:r>
          <a:br>
            <a:rPr kumimoji="1" lang="en-US" altLang="ja-JP" sz="1800" kern="1200" dirty="0" smtClean="0"/>
          </a:br>
          <a:r>
            <a:rPr kumimoji="1" lang="ja-JP" altLang="en-US" sz="1800" kern="1200" dirty="0" smtClean="0"/>
            <a:t>個体候補生成</a:t>
          </a:r>
          <a:endParaRPr kumimoji="1" lang="ja-JP" altLang="en-US" sz="1800" kern="1200" dirty="0"/>
        </a:p>
      </dsp:txBody>
      <dsp:txXfrm rot="-5400000">
        <a:off x="582989" y="1498424"/>
        <a:ext cx="4534959" cy="488495"/>
      </dsp:txXfrm>
    </dsp:sp>
    <dsp:sp modelId="{C69706EC-6F22-4FD2-BC3F-F668E262E3A9}">
      <dsp:nvSpPr>
        <dsp:cNvPr id="0" name=""/>
        <dsp:cNvSpPr/>
      </dsp:nvSpPr>
      <dsp:spPr>
        <a:xfrm rot="5400000">
          <a:off x="-124926" y="2330860"/>
          <a:ext cx="832842" cy="582989"/>
        </a:xfrm>
        <a:prstGeom prst="chevron">
          <a:avLst/>
        </a:prstGeom>
        <a:solidFill>
          <a:srgbClr val="85B3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STEP3</a:t>
          </a:r>
          <a:endParaRPr kumimoji="1" lang="ja-JP" altLang="en-US" sz="1400" b="1" kern="1200" dirty="0"/>
        </a:p>
      </dsp:txBody>
      <dsp:txXfrm rot="-5400000">
        <a:off x="1" y="2497429"/>
        <a:ext cx="582989" cy="249853"/>
      </dsp:txXfrm>
    </dsp:sp>
    <dsp:sp modelId="{8745090B-EEF4-4074-9B61-730F8A8B766A}">
      <dsp:nvSpPr>
        <dsp:cNvPr id="0" name=""/>
        <dsp:cNvSpPr/>
      </dsp:nvSpPr>
      <dsp:spPr>
        <a:xfrm rot="5400000">
          <a:off x="2593008" y="195915"/>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en-US" altLang="ja-JP" sz="1800" u="sng" kern="1200" dirty="0" smtClean="0">
              <a:solidFill>
                <a:srgbClr val="FF0000"/>
              </a:solidFill>
            </a:rPr>
            <a:t>Niche radius</a:t>
          </a:r>
          <a:r>
            <a:rPr kumimoji="1" lang="ja-JP" altLang="en-US" sz="1800" u="sng" kern="1200" dirty="0" smtClean="0">
              <a:solidFill>
                <a:srgbClr val="FF0000"/>
              </a:solidFill>
            </a:rPr>
            <a:t>内</a:t>
          </a:r>
          <a:r>
            <a:rPr kumimoji="1" lang="ja-JP" altLang="en-US" sz="1800" kern="1200" dirty="0" smtClean="0"/>
            <a:t>にランダムで個体候補を生成</a:t>
          </a:r>
          <a:endParaRPr kumimoji="1" lang="ja-JP" altLang="en-US" sz="1800" kern="1200" dirty="0"/>
        </a:p>
      </dsp:txBody>
      <dsp:txXfrm rot="-5400000">
        <a:off x="582989" y="2232360"/>
        <a:ext cx="4534959" cy="488495"/>
      </dsp:txXfrm>
    </dsp:sp>
    <dsp:sp modelId="{7CA4C4A3-1BFE-4775-915F-ACB4BB139530}">
      <dsp:nvSpPr>
        <dsp:cNvPr id="0" name=""/>
        <dsp:cNvSpPr/>
      </dsp:nvSpPr>
      <dsp:spPr>
        <a:xfrm rot="5400000">
          <a:off x="-124926" y="3064798"/>
          <a:ext cx="832842" cy="582989"/>
        </a:xfrm>
        <a:prstGeom prst="chevron">
          <a:avLst/>
        </a:prstGeom>
        <a:solidFill>
          <a:srgbClr val="96BE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kumimoji="1" lang="en-US" altLang="ja-JP" sz="1400" b="1" kern="1200" dirty="0" smtClean="0"/>
            <a:t>STEP4</a:t>
          </a:r>
          <a:endParaRPr kumimoji="1" lang="ja-JP" altLang="en-US" sz="1400" b="1" kern="1200" dirty="0"/>
        </a:p>
      </dsp:txBody>
      <dsp:txXfrm rot="-5400000">
        <a:off x="1" y="3231367"/>
        <a:ext cx="582989" cy="249853"/>
      </dsp:txXfrm>
    </dsp:sp>
    <dsp:sp modelId="{0C41ACD8-6E88-4919-98B7-FA46B297E4B0}">
      <dsp:nvSpPr>
        <dsp:cNvPr id="0" name=""/>
        <dsp:cNvSpPr/>
      </dsp:nvSpPr>
      <dsp:spPr>
        <a:xfrm rot="5400000">
          <a:off x="2593008" y="929852"/>
          <a:ext cx="541347" cy="4561385"/>
        </a:xfrm>
        <a:prstGeom prst="round2SameRect">
          <a:avLst/>
        </a:prstGeom>
        <a:solidFill>
          <a:schemeClr val="lt1">
            <a:alpha val="90000"/>
            <a:hueOff val="0"/>
            <a:satOff val="0"/>
            <a:lumOff val="0"/>
            <a:alphaOff val="0"/>
          </a:schemeClr>
        </a:solidFill>
        <a:ln w="25400" cap="flat" cmpd="sng" algn="ctr">
          <a:solidFill>
            <a:srgbClr val="3682F2"/>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個体候補の評価</a:t>
          </a:r>
          <a:endParaRPr kumimoji="1" lang="ja-JP" altLang="en-US" sz="1800" kern="1200" dirty="0"/>
        </a:p>
      </dsp:txBody>
      <dsp:txXfrm rot="-5400000">
        <a:off x="582989" y="2966297"/>
        <a:ext cx="4534959" cy="488495"/>
      </dsp:txXfrm>
    </dsp:sp>
    <dsp:sp modelId="{FD81A8DD-4AA7-4BC6-A38B-F504D61EBBAD}">
      <dsp:nvSpPr>
        <dsp:cNvPr id="0" name=""/>
        <dsp:cNvSpPr/>
      </dsp:nvSpPr>
      <dsp:spPr>
        <a:xfrm rot="5400000">
          <a:off x="-124926" y="3798735"/>
          <a:ext cx="832842" cy="582989"/>
        </a:xfrm>
        <a:prstGeom prst="chevron">
          <a:avLst/>
        </a:prstGeom>
        <a:solidFill>
          <a:srgbClr val="92BBF8"/>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1" lang="en-US" altLang="ja-JP" sz="1500" b="1" kern="1200" dirty="0" smtClean="0"/>
            <a:t>STEP5</a:t>
          </a:r>
          <a:endParaRPr kumimoji="1" lang="ja-JP" altLang="en-US" sz="1500" b="1" kern="1200" dirty="0"/>
        </a:p>
      </dsp:txBody>
      <dsp:txXfrm rot="-5400000">
        <a:off x="1" y="3965304"/>
        <a:ext cx="582989" cy="249853"/>
      </dsp:txXfrm>
    </dsp:sp>
    <dsp:sp modelId="{02601048-F4D1-4A68-B127-CDF794873374}">
      <dsp:nvSpPr>
        <dsp:cNvPr id="0" name=""/>
        <dsp:cNvSpPr/>
      </dsp:nvSpPr>
      <dsp:spPr>
        <a:xfrm rot="5400000">
          <a:off x="2593008" y="1663790"/>
          <a:ext cx="541347" cy="456138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kumimoji="1" lang="ja-JP" altLang="en-US" sz="1800" kern="1200" dirty="0" smtClean="0"/>
            <a:t>終了条件を満たすまで</a:t>
          </a:r>
          <a:r>
            <a:rPr kumimoji="1" lang="en-US" altLang="ja-JP" sz="1800" kern="1200" dirty="0" smtClean="0"/>
            <a:t>STEP0</a:t>
          </a:r>
          <a:r>
            <a:rPr kumimoji="1" lang="ja-JP" altLang="en-US" sz="1800" kern="1200" dirty="0" smtClean="0"/>
            <a:t>へ戻る</a:t>
          </a:r>
          <a:endParaRPr kumimoji="1" lang="ja-JP" altLang="en-US" sz="1800" kern="1200" dirty="0"/>
        </a:p>
      </dsp:txBody>
      <dsp:txXfrm rot="-5400000">
        <a:off x="582989" y="3700235"/>
        <a:ext cx="4534959" cy="48849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6"/>
          </a:xfrm>
          <a:prstGeom prst="rect">
            <a:avLst/>
          </a:prstGeom>
        </p:spPr>
        <p:txBody>
          <a:bodyPr vert="horz" lIns="91183" tIns="45593" rIns="91183" bIns="45593"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4" y="0"/>
            <a:ext cx="2945659" cy="498056"/>
          </a:xfrm>
          <a:prstGeom prst="rect">
            <a:avLst/>
          </a:prstGeom>
        </p:spPr>
        <p:txBody>
          <a:bodyPr vert="horz" lIns="91183" tIns="45593" rIns="91183" bIns="45593" rtlCol="0"/>
          <a:lstStyle>
            <a:lvl1pPr algn="r">
              <a:defRPr sz="1200"/>
            </a:lvl1pPr>
          </a:lstStyle>
          <a:p>
            <a:fld id="{8BFD308E-7892-4136-8619-6A23EB6FBC82}" type="datetimeFigureOut">
              <a:rPr kumimoji="1" lang="ja-JP" altLang="en-US" smtClean="0"/>
              <a:t>2019/2/4</a:t>
            </a:fld>
            <a:endParaRPr kumimoji="1" lang="ja-JP" altLang="en-US"/>
          </a:p>
        </p:txBody>
      </p:sp>
      <p:sp>
        <p:nvSpPr>
          <p:cNvPr id="4" name="スライド イメージ プレースホルダー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183" tIns="45593" rIns="91183" bIns="45593" rtlCol="0" anchor="ctr"/>
          <a:lstStyle/>
          <a:p>
            <a:endParaRPr lang="ja-JP" altLang="en-US"/>
          </a:p>
        </p:txBody>
      </p:sp>
      <p:sp>
        <p:nvSpPr>
          <p:cNvPr id="5" name="ノート プレースホルダー 4"/>
          <p:cNvSpPr>
            <a:spLocks noGrp="1"/>
          </p:cNvSpPr>
          <p:nvPr>
            <p:ph type="body" sz="quarter" idx="3"/>
          </p:nvPr>
        </p:nvSpPr>
        <p:spPr>
          <a:xfrm>
            <a:off x="679768" y="4777196"/>
            <a:ext cx="5438140" cy="3908614"/>
          </a:xfrm>
          <a:prstGeom prst="rect">
            <a:avLst/>
          </a:prstGeom>
        </p:spPr>
        <p:txBody>
          <a:bodyPr vert="horz" lIns="91183" tIns="45593" rIns="91183" bIns="45593"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9428584"/>
            <a:ext cx="2945659" cy="498054"/>
          </a:xfrm>
          <a:prstGeom prst="rect">
            <a:avLst/>
          </a:prstGeom>
        </p:spPr>
        <p:txBody>
          <a:bodyPr vert="horz" lIns="91183" tIns="45593" rIns="91183" bIns="4559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4" y="9428584"/>
            <a:ext cx="2945659" cy="498054"/>
          </a:xfrm>
          <a:prstGeom prst="rect">
            <a:avLst/>
          </a:prstGeom>
        </p:spPr>
        <p:txBody>
          <a:bodyPr vert="horz" lIns="91183" tIns="45593" rIns="91183" bIns="45593" rtlCol="0" anchor="b"/>
          <a:lstStyle>
            <a:lvl1pPr algn="r">
              <a:defRPr sz="1200"/>
            </a:lvl1pPr>
          </a:lstStyle>
          <a:p>
            <a:fld id="{8A8999B6-5E17-446F-BEEA-29099D8D06BB}" type="slidenum">
              <a:rPr kumimoji="1" lang="ja-JP" altLang="en-US" smtClean="0"/>
              <a:t>‹#›</a:t>
            </a:fld>
            <a:endParaRPr kumimoji="1" lang="ja-JP" altLang="en-US"/>
          </a:p>
        </p:txBody>
      </p:sp>
    </p:spTree>
    <p:extLst>
      <p:ext uri="{BB962C8B-B14F-4D97-AF65-F5344CB8AC3E}">
        <p14:creationId xmlns:p14="http://schemas.microsoft.com/office/powerpoint/2010/main" val="12914171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解が複数存在する最適化問題において，評価値を色濃度で等高線状にプロットした</a:t>
            </a:r>
            <a:r>
              <a:rPr kumimoji="1" lang="ja-JP" altLang="en-US" dirty="0" smtClean="0"/>
              <a:t>左図のように，</a:t>
            </a:r>
            <a:r>
              <a:rPr kumimoji="1" lang="ja-JP" altLang="en-US" dirty="0" smtClean="0"/>
              <a:t>関数の評価値が最も高くなる最適解だけでなく局所解も同時に探索することは有力な解候補を選択肢として複数保持するという点において重要な意味を持つ．その実例として</a:t>
            </a:r>
            <a:r>
              <a:rPr kumimoji="1" lang="ja-JP" altLang="en-US" dirty="0" smtClean="0"/>
              <a:t>右図のような「月面着陸地点の選定問題」では，探査機の</a:t>
            </a:r>
            <a:r>
              <a:rPr kumimoji="1" lang="ja-JP" altLang="en-US" dirty="0" smtClean="0"/>
              <a:t>着地地点の座標を入力変数とし，探査機の地球との通算通信時間を目的関数値と設定したとき，最適解が着陸困難な場所に位置している場合において</a:t>
            </a:r>
            <a:r>
              <a:rPr kumimoji="1" lang="en-US" altLang="ja-JP" dirty="0" smtClean="0"/>
              <a:t>(</a:t>
            </a:r>
            <a:r>
              <a:rPr kumimoji="1" lang="ja-JP" altLang="en-US" dirty="0" smtClean="0"/>
              <a:t>アニメ</a:t>
            </a:r>
            <a:r>
              <a:rPr kumimoji="1" lang="en-US" altLang="ja-JP" dirty="0" smtClean="0"/>
              <a:t>)</a:t>
            </a:r>
            <a:r>
              <a:rPr kumimoji="1" lang="ja-JP" altLang="en-US" dirty="0" err="1" smtClean="0"/>
              <a:t>，</a:t>
            </a:r>
            <a:r>
              <a:rPr kumimoji="1" lang="ja-JP" altLang="en-US" dirty="0" smtClean="0"/>
              <a:t>その最適解だけでなく他の着陸候補地点（すなわち局所解）を選択肢として保持しておく必要がある</a:t>
            </a:r>
            <a:r>
              <a:rPr kumimoji="1" lang="en-US" altLang="ja-JP" dirty="0" smtClean="0"/>
              <a:t>(</a:t>
            </a:r>
            <a:r>
              <a:rPr kumimoji="1" lang="ja-JP" altLang="en-US" dirty="0" smtClean="0"/>
              <a:t>アニメ</a:t>
            </a:r>
            <a:r>
              <a:rPr kumimoji="1" lang="en-US" altLang="ja-JP" dirty="0" smtClean="0"/>
              <a:t>)</a:t>
            </a:r>
            <a:r>
              <a:rPr kumimoji="1" lang="ja-JP" altLang="en-US" dirty="0" err="1"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a:t>
            </a:fld>
            <a:endParaRPr kumimoji="1" lang="ja-JP" altLang="en-US"/>
          </a:p>
        </p:txBody>
      </p:sp>
    </p:spTree>
    <p:extLst>
      <p:ext uri="{BB962C8B-B14F-4D97-AF65-F5344CB8AC3E}">
        <p14:creationId xmlns:p14="http://schemas.microsoft.com/office/powerpoint/2010/main" val="4247326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12</a:t>
            </a:fld>
            <a:endParaRPr kumimoji="1" lang="ja-JP" altLang="en-US"/>
          </a:p>
        </p:txBody>
      </p:sp>
    </p:spTree>
    <p:extLst>
      <p:ext uri="{BB962C8B-B14F-4D97-AF65-F5344CB8AC3E}">
        <p14:creationId xmlns:p14="http://schemas.microsoft.com/office/powerpoint/2010/main" val="167145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13</a:t>
            </a:fld>
            <a:endParaRPr kumimoji="1" lang="ja-JP" altLang="en-US"/>
          </a:p>
        </p:txBody>
      </p:sp>
    </p:spTree>
    <p:extLst>
      <p:ext uri="{BB962C8B-B14F-4D97-AF65-F5344CB8AC3E}">
        <p14:creationId xmlns:p14="http://schemas.microsoft.com/office/powerpoint/2010/main" val="3227107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14</a:t>
            </a:fld>
            <a:endParaRPr kumimoji="1" lang="ja-JP" altLang="en-US"/>
          </a:p>
        </p:txBody>
      </p:sp>
    </p:spTree>
    <p:extLst>
      <p:ext uri="{BB962C8B-B14F-4D97-AF65-F5344CB8AC3E}">
        <p14:creationId xmlns:p14="http://schemas.microsoft.com/office/powerpoint/2010/main" val="276965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15</a:t>
            </a:fld>
            <a:endParaRPr kumimoji="1" lang="ja-JP" altLang="en-US"/>
          </a:p>
        </p:txBody>
      </p:sp>
    </p:spTree>
    <p:extLst>
      <p:ext uri="{BB962C8B-B14F-4D97-AF65-F5344CB8AC3E}">
        <p14:creationId xmlns:p14="http://schemas.microsoft.com/office/powerpoint/2010/main" val="3868398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16</a:t>
            </a:fld>
            <a:endParaRPr kumimoji="1" lang="ja-JP" altLang="en-US"/>
          </a:p>
        </p:txBody>
      </p:sp>
    </p:spTree>
    <p:extLst>
      <p:ext uri="{BB962C8B-B14F-4D97-AF65-F5344CB8AC3E}">
        <p14:creationId xmlns:p14="http://schemas.microsoft.com/office/powerpoint/2010/main" val="296956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17</a:t>
            </a:fld>
            <a:endParaRPr kumimoji="1" lang="ja-JP" altLang="en-US"/>
          </a:p>
        </p:txBody>
      </p:sp>
    </p:spTree>
    <p:extLst>
      <p:ext uri="{BB962C8B-B14F-4D97-AF65-F5344CB8AC3E}">
        <p14:creationId xmlns:p14="http://schemas.microsoft.com/office/powerpoint/2010/main" val="616839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18</a:t>
            </a:fld>
            <a:endParaRPr kumimoji="1" lang="ja-JP" altLang="en-US"/>
          </a:p>
        </p:txBody>
      </p:sp>
    </p:spTree>
    <p:extLst>
      <p:ext uri="{BB962C8B-B14F-4D97-AF65-F5344CB8AC3E}">
        <p14:creationId xmlns:p14="http://schemas.microsoft.com/office/powerpoint/2010/main" val="3873813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20</a:t>
            </a:fld>
            <a:endParaRPr kumimoji="1" lang="ja-JP" altLang="en-US"/>
          </a:p>
        </p:txBody>
      </p:sp>
    </p:spTree>
    <p:extLst>
      <p:ext uri="{BB962C8B-B14F-4D97-AF65-F5344CB8AC3E}">
        <p14:creationId xmlns:p14="http://schemas.microsoft.com/office/powerpoint/2010/main" val="1409294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28</a:t>
            </a:fld>
            <a:endParaRPr kumimoji="1" lang="ja-JP" altLang="en-US"/>
          </a:p>
        </p:txBody>
      </p:sp>
    </p:spTree>
    <p:extLst>
      <p:ext uri="{BB962C8B-B14F-4D97-AF65-F5344CB8AC3E}">
        <p14:creationId xmlns:p14="http://schemas.microsoft.com/office/powerpoint/2010/main" val="449397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29</a:t>
            </a:fld>
            <a:endParaRPr kumimoji="1" lang="ja-JP" altLang="en-US"/>
          </a:p>
        </p:txBody>
      </p:sp>
    </p:spTree>
    <p:extLst>
      <p:ext uri="{BB962C8B-B14F-4D97-AF65-F5344CB8AC3E}">
        <p14:creationId xmlns:p14="http://schemas.microsoft.com/office/powerpoint/2010/main" val="247564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複数解探索手法のアプローチとして多点探索アルゴリズムが挙げられる．多点探索アルゴリズムは，探索点が集団で一つの最適解を探索するために設計された手法であるため，左図の複数解を持つ評価関数では探索開始時から時間が経つにつれて，右図のように一つの最適解あるいは局所解へ収束するという問題がある．</a:t>
            </a:r>
            <a:endParaRPr kumimoji="1" lang="en-US" altLang="ja-JP" dirty="0" smtClean="0"/>
          </a:p>
          <a:p>
            <a:r>
              <a:rPr kumimoji="1" lang="ja-JP" altLang="en-US" dirty="0" smtClean="0"/>
              <a:t>そこで，</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3</a:t>
            </a:fld>
            <a:endParaRPr kumimoji="1" lang="ja-JP" altLang="en-US"/>
          </a:p>
        </p:txBody>
      </p:sp>
    </p:spTree>
    <p:extLst>
      <p:ext uri="{BB962C8B-B14F-4D97-AF65-F5344CB8AC3E}">
        <p14:creationId xmlns:p14="http://schemas.microsoft.com/office/powerpoint/2010/main" val="4185427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その複数解探索問題を解決するための手法として，進化計算アルゴリズムと</a:t>
            </a:r>
            <a:r>
              <a:rPr kumimoji="1" lang="en-US" altLang="ja-JP" dirty="0" smtClean="0"/>
              <a:t>Niching</a:t>
            </a:r>
            <a:r>
              <a:rPr kumimoji="1" lang="ja-JP" altLang="en-US" dirty="0" smtClean="0"/>
              <a:t>機構を組み合わせた</a:t>
            </a:r>
            <a:r>
              <a:rPr kumimoji="1" lang="en-US" altLang="ja-JP" dirty="0" smtClean="0"/>
              <a:t>Niching methods</a:t>
            </a:r>
            <a:r>
              <a:rPr kumimoji="1" lang="ja-JP" altLang="en-US" dirty="0" smtClean="0"/>
              <a:t>と呼ばれる研究が多くなされている．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4</a:t>
            </a:fld>
            <a:endParaRPr kumimoji="1" lang="ja-JP" altLang="en-US"/>
          </a:p>
        </p:txBody>
      </p:sp>
    </p:spTree>
    <p:extLst>
      <p:ext uri="{BB962C8B-B14F-4D97-AF65-F5344CB8AC3E}">
        <p14:creationId xmlns:p14="http://schemas.microsoft.com/office/powerpoint/2010/main" val="307790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多点探索アルゴリズムの一つとして大域探索と局所解探索を同時に行うという点において優れた</a:t>
            </a:r>
            <a:r>
              <a:rPr kumimoji="1" lang="en-US" altLang="ja-JP" dirty="0" smtClean="0"/>
              <a:t>BA</a:t>
            </a:r>
            <a:r>
              <a:rPr kumimoji="1" lang="ja-JP" altLang="en-US" dirty="0" smtClean="0"/>
              <a:t>がある．</a:t>
            </a:r>
            <a:r>
              <a:rPr kumimoji="1" lang="en-US" altLang="ja-JP" dirty="0" smtClean="0"/>
              <a:t>BA</a:t>
            </a:r>
            <a:r>
              <a:rPr kumimoji="1" lang="ja-JP" altLang="en-US" dirty="0" err="1" smtClean="0"/>
              <a:t>のコウ</a:t>
            </a:r>
            <a:r>
              <a:rPr kumimoji="1" lang="ja-JP" altLang="en-US" dirty="0" smtClean="0"/>
              <a:t>モリを個体と見立て，</a:t>
            </a:r>
            <a:r>
              <a:rPr kumimoji="1" lang="en-US" altLang="ja-JP" dirty="0" smtClean="0"/>
              <a:t>STEP1</a:t>
            </a:r>
            <a:r>
              <a:rPr kumimoji="1" lang="ja-JP" altLang="en-US" dirty="0" smtClean="0"/>
              <a:t>では個体集合の中で最も評価値の高い最良個体</a:t>
            </a:r>
            <a:r>
              <a:rPr kumimoji="1" lang="en-US" altLang="ja-JP" dirty="0" smtClean="0"/>
              <a:t>x*</a:t>
            </a:r>
            <a:r>
              <a:rPr kumimoji="1" lang="ja-JP" altLang="en-US" dirty="0" smtClean="0"/>
              <a:t>へ収束する方向へ新しい個体候補を生成する．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5</a:t>
            </a:fld>
            <a:endParaRPr kumimoji="1" lang="ja-JP" altLang="en-US"/>
          </a:p>
        </p:txBody>
      </p:sp>
    </p:spTree>
    <p:extLst>
      <p:ext uri="{BB962C8B-B14F-4D97-AF65-F5344CB8AC3E}">
        <p14:creationId xmlns:p14="http://schemas.microsoft.com/office/powerpoint/2010/main" val="45251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6</a:t>
            </a:fld>
            <a:endParaRPr kumimoji="1" lang="ja-JP" altLang="en-US"/>
          </a:p>
        </p:txBody>
      </p:sp>
    </p:spTree>
    <p:extLst>
      <p:ext uri="{BB962C8B-B14F-4D97-AF65-F5344CB8AC3E}">
        <p14:creationId xmlns:p14="http://schemas.microsoft.com/office/powerpoint/2010/main" val="30381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7</a:t>
            </a:fld>
            <a:endParaRPr kumimoji="1" lang="ja-JP" altLang="en-US"/>
          </a:p>
        </p:txBody>
      </p:sp>
    </p:spTree>
    <p:extLst>
      <p:ext uri="{BB962C8B-B14F-4D97-AF65-F5344CB8AC3E}">
        <p14:creationId xmlns:p14="http://schemas.microsoft.com/office/powerpoint/2010/main" val="100995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8</a:t>
            </a:fld>
            <a:endParaRPr kumimoji="1" lang="ja-JP" altLang="en-US"/>
          </a:p>
        </p:txBody>
      </p:sp>
    </p:spTree>
    <p:extLst>
      <p:ext uri="{BB962C8B-B14F-4D97-AF65-F5344CB8AC3E}">
        <p14:creationId xmlns:p14="http://schemas.microsoft.com/office/powerpoint/2010/main" val="133143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コウモリ特有の音波を用いて，個体と最良個体との距離を計測し，最良個体方向へ収束する働きがある．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9</a:t>
            </a:fld>
            <a:endParaRPr kumimoji="1" lang="ja-JP" altLang="en-US"/>
          </a:p>
        </p:txBody>
      </p:sp>
    </p:spTree>
    <p:extLst>
      <p:ext uri="{BB962C8B-B14F-4D97-AF65-F5344CB8AC3E}">
        <p14:creationId xmlns:p14="http://schemas.microsoft.com/office/powerpoint/2010/main" val="2608587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ここでは最新の提案手法である</a:t>
            </a:r>
            <a:r>
              <a:rPr kumimoji="1" lang="en-US" altLang="ja-JP" dirty="0" smtClean="0"/>
              <a:t>DNRBA</a:t>
            </a:r>
            <a:r>
              <a:rPr kumimoji="1" lang="ja-JP" altLang="en-US" dirty="0" smtClean="0"/>
              <a:t>について次ページから詳しく説明する．</a:t>
            </a:r>
            <a:endParaRPr kumimoji="1" lang="ja-JP" altLang="en-US" dirty="0"/>
          </a:p>
        </p:txBody>
      </p:sp>
      <p:sp>
        <p:nvSpPr>
          <p:cNvPr id="4" name="スライド番号プレースホルダー 3"/>
          <p:cNvSpPr>
            <a:spLocks noGrp="1"/>
          </p:cNvSpPr>
          <p:nvPr>
            <p:ph type="sldNum" sz="quarter" idx="10"/>
          </p:nvPr>
        </p:nvSpPr>
        <p:spPr/>
        <p:txBody>
          <a:bodyPr/>
          <a:lstStyle/>
          <a:p>
            <a:fld id="{8A8999B6-5E17-446F-BEEA-29099D8D06BB}" type="slidenum">
              <a:rPr kumimoji="1" lang="ja-JP" altLang="en-US" smtClean="0"/>
              <a:t>11</a:t>
            </a:fld>
            <a:endParaRPr kumimoji="1" lang="ja-JP" altLang="en-US"/>
          </a:p>
        </p:txBody>
      </p:sp>
    </p:spTree>
    <p:extLst>
      <p:ext uri="{BB962C8B-B14F-4D97-AF65-F5344CB8AC3E}">
        <p14:creationId xmlns:p14="http://schemas.microsoft.com/office/powerpoint/2010/main" val="38495060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89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29375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6163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891782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ja-JP" altLang="en-US" smtClean="0"/>
              <a:t>マスター タイトルの書式設定</a:t>
            </a:r>
            <a:endParaRPr lang="en-US"/>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9806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ja-JP" altLang="en-US" smtClean="0"/>
              <a:t>マスター タイトルの書式設定</a:t>
            </a:r>
            <a:endParaRPr lang="en-US"/>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smtClean="0"/>
              <a:t>図を追加</a:t>
            </a:r>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79001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15451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2164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243175" y="1335793"/>
            <a:ext cx="11627257"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43175" y="2106495"/>
            <a:ext cx="11627257" cy="429883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1981989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ja-JP" altLang="en-US" smtClean="0"/>
              <a:t>マスター テキストの書式設定</a:t>
            </a:r>
          </a:p>
        </p:txBody>
      </p:sp>
    </p:spTree>
    <p:extLst>
      <p:ext uri="{BB962C8B-B14F-4D97-AF65-F5344CB8AC3E}">
        <p14:creationId xmlns:p14="http://schemas.microsoft.com/office/powerpoint/2010/main" val="1412660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455EB71-956E-47AC-8E96-998BFB21E1B1}" type="slidenum">
              <a:rPr kumimoji="1" lang="ja-JP" altLang="en-US" smtClean="0"/>
              <a:t>‹#›</a:t>
            </a:fld>
            <a:endParaRPr kumimoji="1" lang="ja-JP" altLang="en-US"/>
          </a:p>
        </p:txBody>
      </p:sp>
    </p:spTree>
    <p:extLst>
      <p:ext uri="{BB962C8B-B14F-4D97-AF65-F5344CB8AC3E}">
        <p14:creationId xmlns:p14="http://schemas.microsoft.com/office/powerpoint/2010/main" val="1396689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AF925E2-19D9-40EE-AC9E-1CF63AA179A3}" type="slidenum">
              <a:rPr kumimoji="1" lang="ja-JP" altLang="en-US" smtClean="0"/>
              <a:t>‹#›</a:t>
            </a:fld>
            <a:endParaRPr kumimoji="1" lang="ja-JP" altLang="en-US"/>
          </a:p>
        </p:txBody>
      </p:sp>
    </p:spTree>
    <p:extLst>
      <p:ext uri="{BB962C8B-B14F-4D97-AF65-F5344CB8AC3E}">
        <p14:creationId xmlns:p14="http://schemas.microsoft.com/office/powerpoint/2010/main" val="3485659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ja-JP" altLang="en-US" smtClean="0"/>
              <a:t>マスター タイトルの書式設定</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ja-JP" altLang="en-US" smtClean="0"/>
              <a:t>マスター サブタイトルの書式設定</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7369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99844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69871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489257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32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7" r:id="rId5"/>
  </p:sldLayoutIdLst>
  <p:hf sldNum="0" hdr="0" ftr="0" dt="0"/>
  <p:txStyles>
    <p:titleStyle>
      <a:lvl1pPr algn="ctr" defTabSz="1219170" rtl="0" eaLnBrk="1" latinLnBrk="1" hangingPunct="1">
        <a:spcBef>
          <a:spcPct val="0"/>
        </a:spcBef>
        <a:buNone/>
        <a:defRPr kumimoji="1"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ko-KR"/>
      </a:defPPr>
      <a:lvl1pPr marL="0" algn="l" defTabSz="1219170" rtl="0" eaLnBrk="1" latinLnBrk="1" hangingPunct="1">
        <a:defRPr kumimoji="1" sz="2400" kern="1200">
          <a:solidFill>
            <a:schemeClr val="tx1"/>
          </a:solidFill>
          <a:latin typeface="+mn-lt"/>
          <a:ea typeface="+mn-ea"/>
          <a:cs typeface="+mn-cs"/>
        </a:defRPr>
      </a:lvl1pPr>
      <a:lvl2pPr marL="609585" algn="l" defTabSz="1219170" rtl="0" eaLnBrk="1" latinLnBrk="1" hangingPunct="1">
        <a:defRPr kumimoji="1" sz="2400" kern="1200">
          <a:solidFill>
            <a:schemeClr val="tx1"/>
          </a:solidFill>
          <a:latin typeface="+mn-lt"/>
          <a:ea typeface="+mn-ea"/>
          <a:cs typeface="+mn-cs"/>
        </a:defRPr>
      </a:lvl2pPr>
      <a:lvl3pPr marL="1219170" algn="l" defTabSz="1219170" rtl="0" eaLnBrk="1" latinLnBrk="1" hangingPunct="1">
        <a:defRPr kumimoji="1" sz="2400" kern="1200">
          <a:solidFill>
            <a:schemeClr val="tx1"/>
          </a:solidFill>
          <a:latin typeface="+mn-lt"/>
          <a:ea typeface="+mn-ea"/>
          <a:cs typeface="+mn-cs"/>
        </a:defRPr>
      </a:lvl3pPr>
      <a:lvl4pPr marL="1828754" algn="l" defTabSz="1219170" rtl="0" eaLnBrk="1" latinLnBrk="1" hangingPunct="1">
        <a:defRPr kumimoji="1" sz="2400" kern="1200">
          <a:solidFill>
            <a:schemeClr val="tx1"/>
          </a:solidFill>
          <a:latin typeface="+mn-lt"/>
          <a:ea typeface="+mn-ea"/>
          <a:cs typeface="+mn-cs"/>
        </a:defRPr>
      </a:lvl4pPr>
      <a:lvl5pPr marL="2438339" algn="l" defTabSz="1219170" rtl="0" eaLnBrk="1" latinLnBrk="1" hangingPunct="1">
        <a:defRPr kumimoji="1" sz="2400" kern="1200">
          <a:solidFill>
            <a:schemeClr val="tx1"/>
          </a:solidFill>
          <a:latin typeface="+mn-lt"/>
          <a:ea typeface="+mn-ea"/>
          <a:cs typeface="+mn-cs"/>
        </a:defRPr>
      </a:lvl5pPr>
      <a:lvl6pPr marL="3047924" algn="l" defTabSz="1219170" rtl="0" eaLnBrk="1" latinLnBrk="1" hangingPunct="1">
        <a:defRPr kumimoji="1" sz="2400" kern="1200">
          <a:solidFill>
            <a:schemeClr val="tx1"/>
          </a:solidFill>
          <a:latin typeface="+mn-lt"/>
          <a:ea typeface="+mn-ea"/>
          <a:cs typeface="+mn-cs"/>
        </a:defRPr>
      </a:lvl6pPr>
      <a:lvl7pPr marL="3657509" algn="l" defTabSz="1219170" rtl="0" eaLnBrk="1" latinLnBrk="1" hangingPunct="1">
        <a:defRPr kumimoji="1" sz="2400" kern="1200">
          <a:solidFill>
            <a:schemeClr val="tx1"/>
          </a:solidFill>
          <a:latin typeface="+mn-lt"/>
          <a:ea typeface="+mn-ea"/>
          <a:cs typeface="+mn-cs"/>
        </a:defRPr>
      </a:lvl7pPr>
      <a:lvl8pPr marL="4267093" algn="l" defTabSz="1219170" rtl="0" eaLnBrk="1" latinLnBrk="1" hangingPunct="1">
        <a:defRPr kumimoji="1" sz="2400" kern="1200">
          <a:solidFill>
            <a:schemeClr val="tx1"/>
          </a:solidFill>
          <a:latin typeface="+mn-lt"/>
          <a:ea typeface="+mn-ea"/>
          <a:cs typeface="+mn-cs"/>
        </a:defRPr>
      </a:lvl8pPr>
      <a:lvl9pPr marL="4876678" algn="l" defTabSz="1219170" rtl="0" eaLnBrk="1" latinLnBrk="1"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5806478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lvl1pPr algn="ctr" defTabSz="1219170" rtl="0" eaLnBrk="1" latinLnBrk="0" hangingPunct="1">
        <a:spcBef>
          <a:spcPct val="0"/>
        </a:spcBef>
        <a:buNone/>
        <a:defRPr kumimoji="1"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kumimoji="1"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9.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3.png"/><Relationship Id="rId18" Type="http://schemas.openxmlformats.org/officeDocument/2006/relationships/image" Target="../media/image56.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2.png"/><Relationship Id="rId17"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54.png"/><Relationship Id="rId5" Type="http://schemas.openxmlformats.org/officeDocument/2006/relationships/diagramQuickStyle" Target="../diagrams/quickStyle6.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diagramLayout" Target="../diagrams/layout6.xml"/><Relationship Id="rId9" Type="http://schemas.openxmlformats.org/officeDocument/2006/relationships/image" Target="../media/image9.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13.png"/><Relationship Id="rId18" Type="http://schemas.openxmlformats.org/officeDocument/2006/relationships/image" Target="../media/image56.png"/><Relationship Id="rId3" Type="http://schemas.openxmlformats.org/officeDocument/2006/relationships/image" Target="../media/image4.png"/><Relationship Id="rId21" Type="http://schemas.openxmlformats.org/officeDocument/2006/relationships/image" Target="../media/image61.png"/><Relationship Id="rId7" Type="http://schemas.openxmlformats.org/officeDocument/2006/relationships/diagramColors" Target="../diagrams/colors7.xml"/><Relationship Id="rId12" Type="http://schemas.openxmlformats.org/officeDocument/2006/relationships/image" Target="../media/image12.png"/><Relationship Id="rId17" Type="http://schemas.openxmlformats.org/officeDocument/2006/relationships/image" Target="../media/image58.png"/><Relationship Id="rId25" Type="http://schemas.openxmlformats.org/officeDocument/2006/relationships/image" Target="../media/image65.png"/><Relationship Id="rId2" Type="http://schemas.openxmlformats.org/officeDocument/2006/relationships/notesSlide" Target="../notesSlides/notesSlide11.xml"/><Relationship Id="rId16" Type="http://schemas.openxmlformats.org/officeDocument/2006/relationships/image" Target="../media/image21.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54.png"/><Relationship Id="rId24" Type="http://schemas.openxmlformats.org/officeDocument/2006/relationships/image" Target="../media/image64.png"/><Relationship Id="rId5" Type="http://schemas.openxmlformats.org/officeDocument/2006/relationships/diagramLayout" Target="../diagrams/layout7.xml"/><Relationship Id="rId15" Type="http://schemas.openxmlformats.org/officeDocument/2006/relationships/image" Target="../media/image15.png"/><Relationship Id="rId23" Type="http://schemas.openxmlformats.org/officeDocument/2006/relationships/image" Target="../media/image63.png"/><Relationship Id="rId10" Type="http://schemas.openxmlformats.org/officeDocument/2006/relationships/image" Target="../media/image10.png"/><Relationship Id="rId19" Type="http://schemas.openxmlformats.org/officeDocument/2006/relationships/image" Target="../media/image59.png"/><Relationship Id="rId4" Type="http://schemas.openxmlformats.org/officeDocument/2006/relationships/diagramData" Target="../diagrams/data7.xml"/><Relationship Id="rId9" Type="http://schemas.openxmlformats.org/officeDocument/2006/relationships/image" Target="../media/image57.png"/><Relationship Id="rId14" Type="http://schemas.openxmlformats.org/officeDocument/2006/relationships/image" Target="../media/image14.png"/><Relationship Id="rId22"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image" Target="../media/image13.png"/><Relationship Id="rId18" Type="http://schemas.openxmlformats.org/officeDocument/2006/relationships/image" Target="../media/image67.png"/><Relationship Id="rId3" Type="http://schemas.openxmlformats.org/officeDocument/2006/relationships/image" Target="../media/image4.png"/><Relationship Id="rId7" Type="http://schemas.openxmlformats.org/officeDocument/2006/relationships/diagramColors" Target="../diagrams/colors8.xml"/><Relationship Id="rId12" Type="http://schemas.openxmlformats.org/officeDocument/2006/relationships/image" Target="../media/image12.png"/><Relationship Id="rId17" Type="http://schemas.openxmlformats.org/officeDocument/2006/relationships/image" Target="../media/image66.png"/><Relationship Id="rId2" Type="http://schemas.openxmlformats.org/officeDocument/2006/relationships/notesSlide" Target="../notesSlides/notesSlide12.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54.png"/><Relationship Id="rId5" Type="http://schemas.openxmlformats.org/officeDocument/2006/relationships/diagramLayout" Target="../diagrams/layout8.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68.png"/><Relationship Id="rId4" Type="http://schemas.openxmlformats.org/officeDocument/2006/relationships/diagramData" Target="../diagrams/data8.xml"/><Relationship Id="rId9" Type="http://schemas.openxmlformats.org/officeDocument/2006/relationships/image" Target="../media/image9.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image" Target="../media/image13.png"/><Relationship Id="rId18" Type="http://schemas.openxmlformats.org/officeDocument/2006/relationships/image" Target="../media/image69.png"/><Relationship Id="rId3" Type="http://schemas.openxmlformats.org/officeDocument/2006/relationships/image" Target="../media/image4.png"/><Relationship Id="rId7" Type="http://schemas.openxmlformats.org/officeDocument/2006/relationships/diagramColors" Target="../diagrams/colors9.xml"/><Relationship Id="rId12" Type="http://schemas.openxmlformats.org/officeDocument/2006/relationships/image" Target="../media/image12.png"/><Relationship Id="rId17" Type="http://schemas.openxmlformats.org/officeDocument/2006/relationships/image" Target="../media/image66.png"/><Relationship Id="rId2" Type="http://schemas.openxmlformats.org/officeDocument/2006/relationships/notesSlide" Target="../notesSlides/notesSlide13.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image" Target="../media/image54.png"/><Relationship Id="rId5" Type="http://schemas.openxmlformats.org/officeDocument/2006/relationships/diagramLayout" Target="../diagrams/layout9.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diagramData" Target="../diagrams/data9.xml"/><Relationship Id="rId9" Type="http://schemas.openxmlformats.org/officeDocument/2006/relationships/image" Target="../media/image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3.png"/><Relationship Id="rId18" Type="http://schemas.openxmlformats.org/officeDocument/2006/relationships/image" Target="../media/image70.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2.png"/><Relationship Id="rId17" Type="http://schemas.openxmlformats.org/officeDocument/2006/relationships/image" Target="../media/image66.png"/><Relationship Id="rId2" Type="http://schemas.openxmlformats.org/officeDocument/2006/relationships/notesSlide" Target="../notesSlides/notesSlide14.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54.png"/><Relationship Id="rId5" Type="http://schemas.openxmlformats.org/officeDocument/2006/relationships/diagramQuickStyle" Target="../diagrams/quickStyle10.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diagramLayout" Target="../diagrams/layout10.xml"/><Relationship Id="rId9" Type="http://schemas.openxmlformats.org/officeDocument/2006/relationships/image" Target="../media/image9.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3.png"/><Relationship Id="rId18" Type="http://schemas.openxmlformats.org/officeDocument/2006/relationships/image" Target="../media/image70.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12.png"/><Relationship Id="rId17" Type="http://schemas.openxmlformats.org/officeDocument/2006/relationships/image" Target="../media/image66.png"/><Relationship Id="rId2" Type="http://schemas.openxmlformats.org/officeDocument/2006/relationships/notesSlide" Target="../notesSlides/notesSlide15.xml"/><Relationship Id="rId16" Type="http://schemas.openxmlformats.org/officeDocument/2006/relationships/image" Target="../media/image21.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54.png"/><Relationship Id="rId5" Type="http://schemas.openxmlformats.org/officeDocument/2006/relationships/diagramQuickStyle" Target="../diagrams/quickStyle11.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69.png"/><Relationship Id="rId4" Type="http://schemas.openxmlformats.org/officeDocument/2006/relationships/diagramLayout" Target="../diagrams/layout11.xml"/><Relationship Id="rId9" Type="http://schemas.openxmlformats.org/officeDocument/2006/relationships/image" Target="../media/image9.png"/><Relationship Id="rId1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3.png"/><Relationship Id="rId17" Type="http://schemas.openxmlformats.org/officeDocument/2006/relationships/image" Target="../media/image71.png"/><Relationship Id="rId2" Type="http://schemas.openxmlformats.org/officeDocument/2006/relationships/notesSlide" Target="../notesSlides/notesSlide16.xml"/><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54.png"/><Relationship Id="rId5" Type="http://schemas.openxmlformats.org/officeDocument/2006/relationships/diagramQuickStyle" Target="../diagrams/quickStyle12.xml"/><Relationship Id="rId15" Type="http://schemas.openxmlformats.org/officeDocument/2006/relationships/image" Target="../media/image21.png"/><Relationship Id="rId10" Type="http://schemas.openxmlformats.org/officeDocument/2006/relationships/image" Target="../media/image10.png"/><Relationship Id="rId4" Type="http://schemas.openxmlformats.org/officeDocument/2006/relationships/diagramLayout" Target="../diagrams/layout12.xml"/><Relationship Id="rId9" Type="http://schemas.openxmlformats.org/officeDocument/2006/relationships/image" Target="../media/image9.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19.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diagramColors" Target="../diagrams/colors1.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1.png"/><Relationship Id="rId5" Type="http://schemas.openxmlformats.org/officeDocument/2006/relationships/diagramLayout" Target="../diagrams/layout1.xml"/><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5.png"/><Relationship Id="rId1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25.png"/><Relationship Id="rId10" Type="http://schemas.openxmlformats.org/officeDocument/2006/relationships/image" Target="../media/image10.png"/><Relationship Id="rId19" Type="http://schemas.openxmlformats.org/officeDocument/2006/relationships/image" Target="../media/image26.png"/><Relationship Id="rId4" Type="http://schemas.openxmlformats.org/officeDocument/2006/relationships/diagramLayout" Target="../diagrams/layout2.xml"/><Relationship Id="rId9" Type="http://schemas.openxmlformats.org/officeDocument/2006/relationships/image" Target="../media/image9.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diagramColors" Target="../diagrams/colors3.xml"/><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5.png"/><Relationship Id="rId5" Type="http://schemas.openxmlformats.org/officeDocument/2006/relationships/diagramLayout" Target="../diagrams/layout3.xml"/><Relationship Id="rId15" Type="http://schemas.openxmlformats.org/officeDocument/2006/relationships/image" Target="../media/image28.png"/><Relationship Id="rId10" Type="http://schemas.openxmlformats.org/officeDocument/2006/relationships/image" Target="../media/image27.png"/><Relationship Id="rId4" Type="http://schemas.openxmlformats.org/officeDocument/2006/relationships/diagramData" Target="../diagrams/data3.xml"/><Relationship Id="rId9" Type="http://schemas.openxmlformats.org/officeDocument/2006/relationships/image" Target="../media/image10.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1.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0.png"/><Relationship Id="rId17" Type="http://schemas.openxmlformats.org/officeDocument/2006/relationships/image" Target="../media/image14.png"/><Relationship Id="rId2" Type="http://schemas.openxmlformats.org/officeDocument/2006/relationships/notesSlide" Target="../notesSlides/notesSlide7.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9.png"/><Relationship Id="rId5" Type="http://schemas.openxmlformats.org/officeDocument/2006/relationships/diagramQuickStyle" Target="../diagrams/quickStyle4.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diagramLayout" Target="../diagrams/layout4.xml"/><Relationship Id="rId9" Type="http://schemas.openxmlformats.org/officeDocument/2006/relationships/image" Target="../media/image29.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34.png"/><Relationship Id="rId5" Type="http://schemas.openxmlformats.org/officeDocument/2006/relationships/diagramQuickStyle" Target="../diagrams/quickStyle5.xml"/><Relationship Id="rId10" Type="http://schemas.openxmlformats.org/officeDocument/2006/relationships/image" Target="../media/image33.png"/><Relationship Id="rId4" Type="http://schemas.openxmlformats.org/officeDocument/2006/relationships/diagramLayout" Target="../diagrams/layout5.xml"/><Relationship Id="rId9" Type="http://schemas.openxmlformats.org/officeDocument/2006/relationships/image" Target="../media/image32.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98806" y="1122363"/>
            <a:ext cx="10142806" cy="2387600"/>
          </a:xfrm>
        </p:spPr>
        <p:txBody>
          <a:bodyPr/>
          <a:lstStyle/>
          <a:p>
            <a:r>
              <a:rPr kumimoji="1" lang="ja-JP" altLang="en-US" dirty="0" smtClean="0"/>
              <a:t>適応的個体間距離に基づく</a:t>
            </a:r>
            <a:r>
              <a:rPr kumimoji="1" lang="en-US" altLang="ja-JP" dirty="0" smtClean="0"/>
              <a:t/>
            </a:r>
            <a:br>
              <a:rPr kumimoji="1" lang="en-US" altLang="ja-JP" dirty="0" smtClean="0"/>
            </a:br>
            <a:r>
              <a:rPr kumimoji="1" lang="ja-JP" altLang="en-US" dirty="0" smtClean="0"/>
              <a:t>複数解探索型</a:t>
            </a:r>
            <a:r>
              <a:rPr kumimoji="1" lang="en-US" altLang="ja-JP" dirty="0" smtClean="0"/>
              <a:t>Bat Algorithm</a:t>
            </a:r>
            <a:endParaRPr kumimoji="1" lang="ja-JP" altLang="en-US" dirty="0"/>
          </a:p>
        </p:txBody>
      </p:sp>
      <p:sp>
        <p:nvSpPr>
          <p:cNvPr id="3" name="サブタイトル 2"/>
          <p:cNvSpPr>
            <a:spLocks noGrp="1"/>
          </p:cNvSpPr>
          <p:nvPr>
            <p:ph type="subTitle" idx="1"/>
          </p:nvPr>
        </p:nvSpPr>
        <p:spPr>
          <a:xfrm>
            <a:off x="1498209" y="4052204"/>
            <a:ext cx="9144000" cy="1655762"/>
          </a:xfrm>
        </p:spPr>
        <p:txBody>
          <a:bodyPr/>
          <a:lstStyle/>
          <a:p>
            <a:r>
              <a:rPr kumimoji="1" lang="ja-JP" altLang="en-US" dirty="0" smtClean="0"/>
              <a:t>平成</a:t>
            </a:r>
            <a:r>
              <a:rPr kumimoji="1" lang="en-US" altLang="ja-JP" dirty="0" smtClean="0"/>
              <a:t>30</a:t>
            </a:r>
            <a:r>
              <a:rPr kumimoji="1" lang="ja-JP" altLang="en-US" dirty="0" smtClean="0"/>
              <a:t>年度　修論発表</a:t>
            </a:r>
            <a:endParaRPr kumimoji="1" lang="en-US" altLang="ja-JP" dirty="0" smtClean="0"/>
          </a:p>
          <a:p>
            <a:r>
              <a:rPr kumimoji="1" lang="ja-JP" altLang="en-US" dirty="0" smtClean="0"/>
              <a:t>情報学専攻　高玉研究室</a:t>
            </a:r>
            <a:endParaRPr kumimoji="1" lang="en-US" altLang="ja-JP" dirty="0" smtClean="0"/>
          </a:p>
          <a:p>
            <a:r>
              <a:rPr lang="en-US" altLang="ja-JP" dirty="0" smtClean="0"/>
              <a:t>1730022</a:t>
            </a:r>
            <a:r>
              <a:rPr lang="ja-JP" altLang="en-US" dirty="0" smtClean="0"/>
              <a:t>　　岩瀬　拓哉</a:t>
            </a:r>
            <a:endParaRPr kumimoji="1" lang="ja-JP" altLang="en-US" dirty="0"/>
          </a:p>
        </p:txBody>
      </p:sp>
      <p:sp>
        <p:nvSpPr>
          <p:cNvPr id="4" name="テキスト ボックス 3"/>
          <p:cNvSpPr txBox="1"/>
          <p:nvPr/>
        </p:nvSpPr>
        <p:spPr>
          <a:xfrm>
            <a:off x="8538112" y="5880875"/>
            <a:ext cx="2603500" cy="369332"/>
          </a:xfrm>
          <a:prstGeom prst="rect">
            <a:avLst/>
          </a:prstGeom>
          <a:noFill/>
        </p:spPr>
        <p:txBody>
          <a:bodyPr wrap="square" rtlCol="0">
            <a:spAutoFit/>
          </a:bodyPr>
          <a:lstStyle/>
          <a:p>
            <a:pPr algn="ctr"/>
            <a:r>
              <a:rPr kumimoji="1" lang="en-US" altLang="ja-JP" dirty="0" smtClean="0"/>
              <a:t>2019/02/07 (</a:t>
            </a:r>
            <a:r>
              <a:rPr kumimoji="1" lang="ja-JP" altLang="en-US" dirty="0" smtClean="0"/>
              <a:t>木</a:t>
            </a:r>
            <a:r>
              <a:rPr kumimoji="1" lang="en-US" altLang="ja-JP" dirty="0" smtClean="0"/>
              <a:t>)</a:t>
            </a:r>
            <a:endParaRPr kumimoji="1" lang="ja-JP" altLang="en-US" dirty="0"/>
          </a:p>
        </p:txBody>
      </p:sp>
    </p:spTree>
    <p:extLst>
      <p:ext uri="{BB962C8B-B14F-4D97-AF65-F5344CB8AC3E}">
        <p14:creationId xmlns:p14="http://schemas.microsoft.com/office/powerpoint/2010/main" val="2739454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従来</a:t>
            </a:r>
            <a:r>
              <a:rPr lang="ja-JP" altLang="en-US" dirty="0" smtClean="0"/>
              <a:t>の</a:t>
            </a:r>
            <a:r>
              <a:rPr lang="ja-JP" altLang="en-US" dirty="0"/>
              <a:t>問題</a:t>
            </a:r>
            <a:r>
              <a:rPr lang="ja-JP" altLang="en-US" dirty="0" smtClean="0"/>
              <a:t>に対する</a:t>
            </a:r>
            <a:r>
              <a:rPr lang="ja-JP" altLang="en-US" dirty="0"/>
              <a:t>アプローチ</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多点探索アルゴリズム </a:t>
            </a:r>
            <a:r>
              <a:rPr kumimoji="1" lang="en-US" altLang="ja-JP" b="1" dirty="0" smtClean="0"/>
              <a:t>+ </a:t>
            </a:r>
            <a:r>
              <a:rPr kumimoji="1" lang="ja-JP" altLang="en-US" b="1" dirty="0" smtClean="0">
                <a:solidFill>
                  <a:schemeClr val="accent6"/>
                </a:solidFill>
              </a:rPr>
              <a:t>複数解探索する機構</a:t>
            </a:r>
            <a:endParaRPr kumimoji="1" lang="ja-JP" altLang="en-US" b="1" dirty="0">
              <a:solidFill>
                <a:schemeClr val="accent6"/>
              </a:solidFill>
            </a:endParaRPr>
          </a:p>
        </p:txBody>
      </p:sp>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a:p>
            <a:pPr lvl="2" indent="0">
              <a:buNone/>
            </a:pPr>
            <a:endParaRPr kumimoji="1" lang="en-US" altLang="ja-JP" sz="1600" dirty="0" smtClean="0"/>
          </a:p>
          <a:p>
            <a:pPr marL="1333475" lvl="1" indent="-342900">
              <a:buFont typeface="Arial" panose="020B0604020202020204" pitchFamily="34" charset="0"/>
              <a:buChar char="•"/>
            </a:pPr>
            <a:endParaRPr kumimoji="1" lang="en-US" altLang="ja-JP" sz="1267" dirty="0" smtClean="0"/>
          </a:p>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smtClean="0"/>
          </a:p>
          <a:p>
            <a:pPr marL="1866862" lvl="2" indent="-342900"/>
            <a:endParaRPr lang="en-US" altLang="ja-JP" sz="1267" dirty="0" smtClean="0"/>
          </a:p>
          <a:p>
            <a:pPr marL="1866862" lvl="2" indent="-342900"/>
            <a:endParaRPr lang="en-US" altLang="ja-JP" sz="1267" dirty="0" smtClean="0"/>
          </a:p>
          <a:p>
            <a:pPr marL="1866862" lvl="2" indent="-342900"/>
            <a:endParaRPr lang="en-US" altLang="ja-JP" sz="1267" dirty="0" smtClean="0"/>
          </a:p>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分割した探索範囲内の個体分布密度により探索方法を切り替える</a:t>
            </a:r>
            <a:endParaRPr kumimoji="1" lang="ja-JP" altLang="en-US" sz="2000" dirty="0"/>
          </a:p>
        </p:txBody>
      </p:sp>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5</a:t>
            </a:r>
            <a:endParaRPr kumimoji="1" lang="ja-JP" altLang="en-US" sz="2400" b="1" dirty="0"/>
          </a:p>
        </p:txBody>
      </p:sp>
    </p:spTree>
    <p:extLst>
      <p:ext uri="{BB962C8B-B14F-4D97-AF65-F5344CB8AC3E}">
        <p14:creationId xmlns:p14="http://schemas.microsoft.com/office/powerpoint/2010/main" val="1220092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0"/>
          </p:nvPr>
        </p:nvSpPr>
        <p:spPr/>
        <p:txBody>
          <a:bodyPr lIns="0"/>
          <a:lstStyle/>
          <a:p>
            <a:r>
              <a:rPr kumimoji="1" lang="en-US" altLang="ja-JP" sz="2400" dirty="0" smtClean="0">
                <a:solidFill>
                  <a:schemeClr val="accent6"/>
                </a:solidFill>
              </a:rPr>
              <a:t>Dynamic Niche Radius</a:t>
            </a:r>
            <a:r>
              <a:rPr kumimoji="1" lang="en-US" altLang="ja-JP" sz="2400" dirty="0" smtClean="0"/>
              <a:t>-based Bat Algorithm (DNRBA)</a:t>
            </a:r>
          </a:p>
          <a:p>
            <a:r>
              <a:rPr lang="ja-JP" altLang="en-US" sz="2000" dirty="0" smtClean="0"/>
              <a:t>    探索範囲内の個体分布密度に応じて動的に探索範囲を調節する</a:t>
            </a:r>
            <a:endParaRPr kumimoji="1" lang="ja-JP" altLang="en-US" sz="2000" dirty="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5" name="楕円 4"/>
          <p:cNvSpPr/>
          <p:nvPr/>
        </p:nvSpPr>
        <p:spPr>
          <a:xfrm>
            <a:off x="4256139" y="4786843"/>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3175" y="348040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3386614" y="3656601"/>
            <a:ext cx="1169419" cy="1169419"/>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3258138" y="4365880"/>
            <a:ext cx="1260175" cy="1260175"/>
          </a:xfrm>
          <a:prstGeom prst="ellipse">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4248078" y="3896872"/>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3872217" y="4153707"/>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230132" y="3490453"/>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589843" y="427023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4601840" y="5185365"/>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3915723" y="415161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5 28"/>
          <p:cNvSpPr/>
          <p:nvPr/>
        </p:nvSpPr>
        <p:spPr>
          <a:xfrm>
            <a:off x="4196217" y="4477707"/>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3825723" y="486580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a:off x="2597257" y="4311559"/>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p:cNvCxnSpPr/>
          <p:nvPr/>
        </p:nvCxnSpPr>
        <p:spPr>
          <a:xfrm flipH="1">
            <a:off x="3726065" y="470764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rot="5160000" flipH="1">
            <a:off x="3751701" y="4051067"/>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正方形/長方形 38"/>
              <p:cNvSpPr/>
              <p:nvPr/>
            </p:nvSpPr>
            <p:spPr>
              <a:xfrm>
                <a:off x="4695190" y="4969197"/>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p:sp>
            <p:nvSpPr>
              <p:cNvPr id="39" name="正方形/長方形 38"/>
              <p:cNvSpPr>
                <a:spLocks noRot="1" noChangeAspect="1" noMove="1" noResize="1" noEditPoints="1" noAdjustHandles="1" noChangeArrowheads="1" noChangeShapeType="1" noTextEdit="1"/>
              </p:cNvSpPr>
              <p:nvPr/>
            </p:nvSpPr>
            <p:spPr>
              <a:xfrm>
                <a:off x="4695190" y="4969197"/>
                <a:ext cx="475707" cy="369332"/>
              </a:xfrm>
              <a:prstGeom prst="rect">
                <a:avLst/>
              </a:prstGeom>
              <a:blipFill>
                <a:blip r:embed="rId3"/>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0" name="正方形/長方形 39"/>
              <p:cNvSpPr/>
              <p:nvPr/>
            </p:nvSpPr>
            <p:spPr>
              <a:xfrm>
                <a:off x="3823082" y="3821529"/>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p:sp>
            <p:nvSpPr>
              <p:cNvPr id="40" name="正方形/長方形 39"/>
              <p:cNvSpPr>
                <a:spLocks noRot="1" noChangeAspect="1" noMove="1" noResize="1" noEditPoints="1" noAdjustHandles="1" noChangeArrowheads="1" noChangeShapeType="1" noTextEdit="1"/>
              </p:cNvSpPr>
              <p:nvPr/>
            </p:nvSpPr>
            <p:spPr>
              <a:xfrm>
                <a:off x="3823082" y="3821529"/>
                <a:ext cx="470385" cy="369332"/>
              </a:xfrm>
              <a:prstGeom prst="rect">
                <a:avLst/>
              </a:prstGeom>
              <a:blipFill>
                <a:blip r:embed="rId4"/>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1" name="正方形/長方形 40"/>
              <p:cNvSpPr/>
              <p:nvPr/>
            </p:nvSpPr>
            <p:spPr>
              <a:xfrm>
                <a:off x="3730420" y="4963608"/>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p:sp>
            <p:nvSpPr>
              <p:cNvPr id="41" name="正方形/長方形 40"/>
              <p:cNvSpPr>
                <a:spLocks noRot="1" noChangeAspect="1" noMove="1" noResize="1" noEditPoints="1" noAdjustHandles="1" noChangeArrowheads="1" noChangeShapeType="1" noTextEdit="1"/>
              </p:cNvSpPr>
              <p:nvPr/>
            </p:nvSpPr>
            <p:spPr>
              <a:xfrm>
                <a:off x="3730420" y="4963608"/>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2" name="正方形/長方形 41"/>
              <p:cNvSpPr/>
              <p:nvPr/>
            </p:nvSpPr>
            <p:spPr>
              <a:xfrm>
                <a:off x="4668792" y="4013103"/>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p:sp>
            <p:nvSpPr>
              <p:cNvPr id="42" name="正方形/長方形 41"/>
              <p:cNvSpPr>
                <a:spLocks noRot="1" noChangeAspect="1" noMove="1" noResize="1" noEditPoints="1" noAdjustHandles="1" noChangeArrowheads="1" noChangeShapeType="1" noTextEdit="1"/>
              </p:cNvSpPr>
              <p:nvPr/>
            </p:nvSpPr>
            <p:spPr>
              <a:xfrm>
                <a:off x="4668792" y="4013103"/>
                <a:ext cx="475707"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4" name="正方形/長方形 43"/>
              <p:cNvSpPr/>
              <p:nvPr/>
            </p:nvSpPr>
            <p:spPr>
              <a:xfrm>
                <a:off x="4099952" y="4636941"/>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p:sp>
            <p:nvSpPr>
              <p:cNvPr id="44" name="正方形/長方形 43"/>
              <p:cNvSpPr>
                <a:spLocks noRot="1" noChangeAspect="1" noMove="1" noResize="1" noEditPoints="1" noAdjustHandles="1" noChangeArrowheads="1" noChangeShapeType="1" noTextEdit="1"/>
              </p:cNvSpPr>
              <p:nvPr/>
            </p:nvSpPr>
            <p:spPr>
              <a:xfrm>
                <a:off x="4099952" y="4636941"/>
                <a:ext cx="701987" cy="369332"/>
              </a:xfrm>
              <a:prstGeom prst="rect">
                <a:avLst/>
              </a:prstGeom>
              <a:blipFill>
                <a:blip r:embed="rId7"/>
                <a:stretch>
                  <a:fillRect b="-3333"/>
                </a:stretch>
              </a:blipFill>
            </p:spPr>
            <p:txBody>
              <a:bodyPr/>
              <a:lstStyle/>
              <a:p>
                <a:r>
                  <a:rPr lang="ja-JP" altLang="en-US">
                    <a:noFill/>
                  </a:rPr>
                  <a:t> </a:t>
                </a:r>
              </a:p>
            </p:txBody>
          </p:sp>
        </mc:Fallback>
      </mc:AlternateContent>
      <p:cxnSp>
        <p:nvCxnSpPr>
          <p:cNvPr id="45" name="直線矢印コネクタ 44"/>
          <p:cNvCxnSpPr/>
          <p:nvPr/>
        </p:nvCxnSpPr>
        <p:spPr>
          <a:xfrm>
            <a:off x="4753856" y="530799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テキスト ボックス 46"/>
              <p:cNvSpPr txBox="1"/>
              <p:nvPr/>
            </p:nvSpPr>
            <p:spPr>
              <a:xfrm>
                <a:off x="4610797" y="535852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p:sp>
            <p:nvSpPr>
              <p:cNvPr id="47" name="テキスト ボックス 46"/>
              <p:cNvSpPr txBox="1">
                <a:spLocks noRot="1" noChangeAspect="1" noMove="1" noResize="1" noEditPoints="1" noAdjustHandles="1" noChangeArrowheads="1" noChangeShapeType="1" noTextEdit="1"/>
              </p:cNvSpPr>
              <p:nvPr/>
            </p:nvSpPr>
            <p:spPr>
              <a:xfrm>
                <a:off x="4610797" y="5358523"/>
                <a:ext cx="202811" cy="276999"/>
              </a:xfrm>
              <a:prstGeom prst="rect">
                <a:avLst/>
              </a:prstGeom>
              <a:blipFill>
                <a:blip r:embed="rId8"/>
                <a:stretch>
                  <a:fillRect l="-14706" r="-8824" b="-44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正方形/長方形 48"/>
              <p:cNvSpPr/>
              <p:nvPr/>
            </p:nvSpPr>
            <p:spPr>
              <a:xfrm>
                <a:off x="3609278" y="5657446"/>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p:sp>
            <p:nvSpPr>
              <p:cNvPr id="49" name="正方形/長方形 48"/>
              <p:cNvSpPr>
                <a:spLocks noRot="1" noChangeAspect="1" noMove="1" noResize="1" noEditPoints="1" noAdjustHandles="1" noChangeArrowheads="1" noChangeShapeType="1" noTextEdit="1"/>
              </p:cNvSpPr>
              <p:nvPr/>
            </p:nvSpPr>
            <p:spPr>
              <a:xfrm>
                <a:off x="3609278" y="5657446"/>
                <a:ext cx="1737527" cy="369332"/>
              </a:xfrm>
              <a:prstGeom prst="rect">
                <a:avLst/>
              </a:prstGeom>
              <a:blipFill>
                <a:blip r:embed="rId9"/>
                <a:stretch>
                  <a:fillRect l="-2807" t="-8197" b="-26230"/>
                </a:stretch>
              </a:blipFill>
            </p:spPr>
            <p:txBody>
              <a:bodyPr/>
              <a:lstStyle/>
              <a:p>
                <a:r>
                  <a:rPr lang="ja-JP" altLang="en-US">
                    <a:noFill/>
                  </a:rPr>
                  <a:t> </a:t>
                </a:r>
              </a:p>
            </p:txBody>
          </p:sp>
        </mc:Fallback>
      </mc:AlternateContent>
      <p:sp>
        <p:nvSpPr>
          <p:cNvPr id="50" name="星 5 49"/>
          <p:cNvSpPr/>
          <p:nvPr/>
        </p:nvSpPr>
        <p:spPr>
          <a:xfrm>
            <a:off x="3414291" y="571611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2103198" y="57696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2" name="正方形/長方形 51"/>
              <p:cNvSpPr/>
              <p:nvPr/>
            </p:nvSpPr>
            <p:spPr>
              <a:xfrm>
                <a:off x="2262184" y="5657446"/>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p:sp>
            <p:nvSpPr>
              <p:cNvPr id="52" name="正方形/長方形 51"/>
              <p:cNvSpPr>
                <a:spLocks noRot="1" noChangeAspect="1" noMove="1" noResize="1" noEditPoints="1" noAdjustHandles="1" noChangeArrowheads="1" noChangeShapeType="1" noTextEdit="1"/>
              </p:cNvSpPr>
              <p:nvPr/>
            </p:nvSpPr>
            <p:spPr>
              <a:xfrm>
                <a:off x="2262184" y="5657446"/>
                <a:ext cx="1016881" cy="369332"/>
              </a:xfrm>
              <a:prstGeom prst="rect">
                <a:avLst/>
              </a:prstGeom>
              <a:blipFill>
                <a:blip r:embed="rId10"/>
                <a:stretch>
                  <a:fillRect l="-4790" t="-8197" b="-2623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3" name="角丸四角形吹き出し 52"/>
              <p:cNvSpPr/>
              <p:nvPr/>
            </p:nvSpPr>
            <p:spPr>
              <a:xfrm>
                <a:off x="936270" y="3020241"/>
                <a:ext cx="2426144" cy="818115"/>
              </a:xfrm>
              <a:prstGeom prst="wedgeRoundRectCallout">
                <a:avLst>
                  <a:gd name="adj1" fmla="val 111626"/>
                  <a:gd name="adj2" fmla="val 72513"/>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0" dirty="0" smtClean="0">
                    <a:solidFill>
                      <a:schemeClr val="tx1">
                        <a:lumMod val="75000"/>
                        <a:lumOff val="25000"/>
                      </a:schemeClr>
                    </a:solidFill>
                  </a:rPr>
                  <a:t>Niche radius</a:t>
                </a:r>
                <a:r>
                  <a:rPr kumimoji="1" lang="ja-JP" altLang="en-US" b="0" dirty="0" smtClean="0">
                    <a:solidFill>
                      <a:schemeClr val="tx1">
                        <a:lumMod val="75000"/>
                        <a:lumOff val="25000"/>
                      </a:schemeClr>
                    </a:solidFill>
                  </a:rPr>
                  <a:t>内の</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3</m:t>
                        </m:r>
                      </m:sub>
                    </m:sSub>
                  </m:oMath>
                </a14:m>
                <a:r>
                  <a:rPr kumimoji="1" lang="ja-JP" altLang="en-US" dirty="0" smtClean="0">
                    <a:solidFill>
                      <a:schemeClr val="tx1">
                        <a:lumMod val="75000"/>
                        <a:lumOff val="25000"/>
                      </a:schemeClr>
                    </a:solidFill>
                  </a:rPr>
                  <a:t>は個体密度が低い</a:t>
                </a:r>
                <a:endParaRPr kumimoji="1" lang="ja-JP" altLang="en-US" dirty="0">
                  <a:solidFill>
                    <a:schemeClr val="tx1">
                      <a:lumMod val="75000"/>
                      <a:lumOff val="25000"/>
                    </a:schemeClr>
                  </a:solidFill>
                </a:endParaRPr>
              </a:p>
            </p:txBody>
          </p:sp>
        </mc:Choice>
        <mc:Fallback>
          <p:sp>
            <p:nvSpPr>
              <p:cNvPr id="53" name="角丸四角形吹き出し 52"/>
              <p:cNvSpPr>
                <a:spLocks noRot="1" noChangeAspect="1" noMove="1" noResize="1" noEditPoints="1" noAdjustHandles="1" noChangeArrowheads="1" noChangeShapeType="1" noTextEdit="1"/>
              </p:cNvSpPr>
              <p:nvPr/>
            </p:nvSpPr>
            <p:spPr>
              <a:xfrm>
                <a:off x="936270" y="3020241"/>
                <a:ext cx="2426144" cy="818115"/>
              </a:xfrm>
              <a:prstGeom prst="wedgeRoundRectCallout">
                <a:avLst>
                  <a:gd name="adj1" fmla="val 111626"/>
                  <a:gd name="adj2" fmla="val 72513"/>
                  <a:gd name="adj3" fmla="val 16667"/>
                </a:avLst>
              </a:prstGeom>
              <a:blipFill>
                <a:blip r:embed="rId11"/>
                <a:stretch>
                  <a:fillRect/>
                </a:stretch>
              </a:blipFill>
              <a:ln>
                <a:noFill/>
              </a:ln>
            </p:spPr>
            <p:txBody>
              <a:bodyPr/>
              <a:lstStyle/>
              <a:p>
                <a:r>
                  <a:rPr lang="ja-JP" altLang="en-US">
                    <a:noFill/>
                  </a:rPr>
                  <a:t> </a:t>
                </a:r>
              </a:p>
            </p:txBody>
          </p:sp>
        </mc:Fallback>
      </mc:AlternateContent>
      <p:sp>
        <p:nvSpPr>
          <p:cNvPr id="54" name="テキスト ボックス 53"/>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6</a:t>
            </a:r>
            <a:endParaRPr kumimoji="1" lang="ja-JP" altLang="en-US" sz="2400" b="1" dirty="0"/>
          </a:p>
        </p:txBody>
      </p:sp>
      <mc:AlternateContent xmlns:mc="http://schemas.openxmlformats.org/markup-compatibility/2006">
        <mc:Choice xmlns:a14="http://schemas.microsoft.com/office/drawing/2010/main" Requires="a14">
          <p:sp>
            <p:nvSpPr>
              <p:cNvPr id="55" name="テキスト ボックス 54"/>
              <p:cNvSpPr txBox="1"/>
              <p:nvPr/>
            </p:nvSpPr>
            <p:spPr>
              <a:xfrm>
                <a:off x="382489" y="5703068"/>
                <a:ext cx="1581395" cy="553998"/>
              </a:xfrm>
              <a:prstGeom prst="rect">
                <a:avLst/>
              </a:prstGeom>
              <a:noFill/>
            </p:spPr>
            <p:txBody>
              <a:bodyPr wrap="none" lIns="0" tIns="0" rIns="0" bIns="0" rtlCol="0">
                <a:spAutoFit/>
              </a:bodyPr>
              <a:lstStyle/>
              <a:p>
                <a:pPr/>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pPr/>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p:sp>
            <p:nvSpPr>
              <p:cNvPr id="55" name="テキスト ボックス 54"/>
              <p:cNvSpPr txBox="1">
                <a:spLocks noRot="1" noChangeAspect="1" noMove="1" noResize="1" noEditPoints="1" noAdjustHandles="1" noChangeArrowheads="1" noChangeShapeType="1" noTextEdit="1"/>
              </p:cNvSpPr>
              <p:nvPr/>
            </p:nvSpPr>
            <p:spPr>
              <a:xfrm>
                <a:off x="382489" y="5703068"/>
                <a:ext cx="1581395" cy="553998"/>
              </a:xfrm>
              <a:prstGeom prst="rect">
                <a:avLst/>
              </a:prstGeom>
              <a:blipFill>
                <a:blip r:embed="rId12"/>
                <a:stretch>
                  <a:fillRect l="-9266" t="-13333" r="-2703" b="-26667"/>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a:t>
            </a:r>
            <a:r>
              <a:rPr lang="ja-JP" altLang="en-US" b="1" dirty="0">
                <a:solidFill>
                  <a:schemeClr val="accent6"/>
                </a:solidFill>
              </a:rPr>
              <a:t>複数解探索する機構</a:t>
            </a:r>
            <a:endParaRPr lang="ja-JP" altLang="en-US" b="1" dirty="0">
              <a:solidFill>
                <a:schemeClr val="accent6"/>
              </a:solidFill>
            </a:endParaRPr>
          </a:p>
        </p:txBody>
      </p:sp>
      <p:sp>
        <p:nvSpPr>
          <p:cNvPr id="6" name="楕円 5"/>
          <p:cNvSpPr/>
          <p:nvPr/>
        </p:nvSpPr>
        <p:spPr>
          <a:xfrm>
            <a:off x="1252050" y="4773927"/>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725113" y="3952516"/>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619207" y="4311559"/>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282280" y="3905879"/>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85260" y="4143661"/>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624045" y="427924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614883" y="517531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1068248" y="4312044"/>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星 5 14"/>
          <p:cNvSpPr/>
          <p:nvPr/>
        </p:nvSpPr>
        <p:spPr>
          <a:xfrm>
            <a:off x="1209260" y="4467661"/>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978248" y="470077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5" name="正方形/長方形 34"/>
              <p:cNvSpPr/>
              <p:nvPr/>
            </p:nvSpPr>
            <p:spPr>
              <a:xfrm>
                <a:off x="1691284" y="490761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p:sp>
            <p:nvSpPr>
              <p:cNvPr id="35" name="正方形/長方形 34"/>
              <p:cNvSpPr>
                <a:spLocks noRot="1" noChangeAspect="1" noMove="1" noResize="1" noEditPoints="1" noAdjustHandles="1" noChangeArrowheads="1" noChangeShapeType="1" noTextEdit="1"/>
              </p:cNvSpPr>
              <p:nvPr/>
            </p:nvSpPr>
            <p:spPr>
              <a:xfrm>
                <a:off x="1691284" y="4907619"/>
                <a:ext cx="475707" cy="369332"/>
              </a:xfrm>
              <a:prstGeom prst="rect">
                <a:avLst/>
              </a:prstGeom>
              <a:blipFill>
                <a:blip r:embed="rId13"/>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6" name="正方形/長方形 35"/>
              <p:cNvSpPr/>
              <p:nvPr/>
            </p:nvSpPr>
            <p:spPr>
              <a:xfrm>
                <a:off x="710690" y="3930431"/>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p:sp>
            <p:nvSpPr>
              <p:cNvPr id="36" name="正方形/長方形 35"/>
              <p:cNvSpPr>
                <a:spLocks noRot="1" noChangeAspect="1" noMove="1" noResize="1" noEditPoints="1" noAdjustHandles="1" noChangeArrowheads="1" noChangeShapeType="1" noTextEdit="1"/>
              </p:cNvSpPr>
              <p:nvPr/>
            </p:nvSpPr>
            <p:spPr>
              <a:xfrm>
                <a:off x="710690" y="3930431"/>
                <a:ext cx="470385" cy="369332"/>
              </a:xfrm>
              <a:prstGeom prst="rect">
                <a:avLst/>
              </a:prstGeom>
              <a:blipFill>
                <a:blip r:embed="rId14"/>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7" name="正方形/長方形 36"/>
              <p:cNvSpPr/>
              <p:nvPr/>
            </p:nvSpPr>
            <p:spPr>
              <a:xfrm>
                <a:off x="726514" y="4731549"/>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p:sp>
            <p:nvSpPr>
              <p:cNvPr id="37" name="正方形/長方形 36"/>
              <p:cNvSpPr>
                <a:spLocks noRot="1" noChangeAspect="1" noMove="1" noResize="1" noEditPoints="1" noAdjustHandles="1" noChangeArrowheads="1" noChangeShapeType="1" noTextEdit="1"/>
              </p:cNvSpPr>
              <p:nvPr/>
            </p:nvSpPr>
            <p:spPr>
              <a:xfrm>
                <a:off x="726514" y="4731549"/>
                <a:ext cx="475707" cy="369332"/>
              </a:xfrm>
              <a:prstGeom prst="rect">
                <a:avLst/>
              </a:prstGeom>
              <a:blipFill>
                <a:blip r:embed="rId15"/>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8" name="正方形/長方形 37"/>
              <p:cNvSpPr/>
              <p:nvPr/>
            </p:nvSpPr>
            <p:spPr>
              <a:xfrm>
                <a:off x="1748635" y="411311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p:sp>
            <p:nvSpPr>
              <p:cNvPr id="38" name="正方形/長方形 37"/>
              <p:cNvSpPr>
                <a:spLocks noRot="1" noChangeAspect="1" noMove="1" noResize="1" noEditPoints="1" noAdjustHandles="1" noChangeArrowheads="1" noChangeShapeType="1" noTextEdit="1"/>
              </p:cNvSpPr>
              <p:nvPr/>
            </p:nvSpPr>
            <p:spPr>
              <a:xfrm>
                <a:off x="1748635" y="4113116"/>
                <a:ext cx="475707" cy="369332"/>
              </a:xfrm>
              <a:prstGeom prst="rect">
                <a:avLst/>
              </a:prstGeom>
              <a:blipFill>
                <a:blip r:embed="rId16"/>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正方形/長方形 42"/>
              <p:cNvSpPr/>
              <p:nvPr/>
            </p:nvSpPr>
            <p:spPr>
              <a:xfrm>
                <a:off x="1095737" y="4638115"/>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p:sp>
            <p:nvSpPr>
              <p:cNvPr id="43" name="正方形/長方形 42"/>
              <p:cNvSpPr>
                <a:spLocks noRot="1" noChangeAspect="1" noMove="1" noResize="1" noEditPoints="1" noAdjustHandles="1" noChangeArrowheads="1" noChangeShapeType="1" noTextEdit="1"/>
              </p:cNvSpPr>
              <p:nvPr/>
            </p:nvSpPr>
            <p:spPr>
              <a:xfrm>
                <a:off x="1095737" y="4638115"/>
                <a:ext cx="701987" cy="369332"/>
              </a:xfrm>
              <a:prstGeom prst="rect">
                <a:avLst/>
              </a:prstGeom>
              <a:blipFill>
                <a:blip r:embed="rId17"/>
                <a:stretch>
                  <a:fillRect b="-3333"/>
                </a:stretch>
              </a:blipFill>
            </p:spPr>
            <p:txBody>
              <a:bodyPr/>
              <a:lstStyle/>
              <a:p>
                <a:r>
                  <a:rPr lang="ja-JP" altLang="en-US">
                    <a:noFill/>
                  </a:rPr>
                  <a:t> </a:t>
                </a:r>
              </a:p>
            </p:txBody>
          </p:sp>
        </mc:Fallback>
      </mc:AlternateContent>
      <p:cxnSp>
        <p:nvCxnSpPr>
          <p:cNvPr id="46" name="直線矢印コネクタ 45"/>
          <p:cNvCxnSpPr/>
          <p:nvPr/>
        </p:nvCxnSpPr>
        <p:spPr>
          <a:xfrm>
            <a:off x="1774400" y="5320112"/>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テキスト ボックス 47"/>
              <p:cNvSpPr txBox="1"/>
              <p:nvPr/>
            </p:nvSpPr>
            <p:spPr>
              <a:xfrm>
                <a:off x="1650916" y="535573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p:sp>
            <p:nvSpPr>
              <p:cNvPr id="48" name="テキスト ボックス 47"/>
              <p:cNvSpPr txBox="1">
                <a:spLocks noRot="1" noChangeAspect="1" noMove="1" noResize="1" noEditPoints="1" noAdjustHandles="1" noChangeArrowheads="1" noChangeShapeType="1" noTextEdit="1"/>
              </p:cNvSpPr>
              <p:nvPr/>
            </p:nvSpPr>
            <p:spPr>
              <a:xfrm>
                <a:off x="1650916" y="5355733"/>
                <a:ext cx="202811" cy="276999"/>
              </a:xfrm>
              <a:prstGeom prst="rect">
                <a:avLst/>
              </a:prstGeom>
              <a:blipFill>
                <a:blip r:embed="rId18"/>
                <a:stretch>
                  <a:fillRect l="-15152" r="-12121" b="-4444"/>
                </a:stretch>
              </a:blipFill>
            </p:spPr>
            <p:txBody>
              <a:bodyPr/>
              <a:lstStyle/>
              <a:p>
                <a:r>
                  <a:rPr lang="ja-JP" altLang="en-US">
                    <a:noFill/>
                  </a:rPr>
                  <a:t> </a:t>
                </a:r>
              </a:p>
            </p:txBody>
          </p:sp>
        </mc:Fallback>
      </mc:AlternateContent>
      <p:graphicFrame>
        <p:nvGraphicFramePr>
          <p:cNvPr id="57" name="表 56"/>
          <p:cNvGraphicFramePr>
            <a:graphicFrameLocks noGrp="1"/>
          </p:cNvGraphicFramePr>
          <p:nvPr>
            <p:extLst>
              <p:ext uri="{D42A27DB-BD31-4B8C-83A1-F6EECF244321}">
                <p14:modId xmlns:p14="http://schemas.microsoft.com/office/powerpoint/2010/main" val="368637485"/>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a:t>
                      </a:r>
                      <a:r>
                        <a:rPr kumimoji="1" lang="ja-JP" altLang="en-US" sz="2000" b="1" dirty="0" smtClean="0">
                          <a:solidFill>
                            <a:schemeClr val="tx1">
                              <a:lumMod val="75000"/>
                              <a:lumOff val="25000"/>
                            </a:schemeClr>
                          </a:solidFill>
                        </a:rPr>
                        <a:t>方向へ</a:t>
                      </a:r>
                      <a:r>
                        <a:rPr kumimoji="1" lang="ja-JP" altLang="en-US" sz="2000" b="1" dirty="0" smtClean="0">
                          <a:solidFill>
                            <a:schemeClr val="tx1">
                              <a:lumMod val="75000"/>
                              <a:lumOff val="25000"/>
                            </a:schemeClr>
                          </a:solidFill>
                        </a:rPr>
                        <a:t>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a:t>
                      </a:r>
                      <a:r>
                        <a:rPr kumimoji="1" lang="ja-JP" altLang="en-US" sz="2000" dirty="0" smtClean="0"/>
                        <a:t>個体</a:t>
                      </a:r>
                      <a:r>
                        <a:rPr kumimoji="1" lang="en-US" altLang="ja-JP" sz="2000" dirty="0" smtClean="0"/>
                        <a:t/>
                      </a:r>
                      <a:br>
                        <a:rPr kumimoji="1" lang="en-US" altLang="ja-JP" sz="2000" dirty="0" smtClean="0"/>
                      </a:br>
                      <a:r>
                        <a:rPr kumimoji="1" lang="ja-JP" altLang="en-US" sz="2000" dirty="0" smtClean="0"/>
                        <a:t>方向</a:t>
                      </a:r>
                      <a:r>
                        <a:rPr kumimoji="1" lang="ja-JP" altLang="en-US" sz="2000" dirty="0" smtClean="0"/>
                        <a:t>へ移動</a:t>
                      </a:r>
                    </a:p>
                  </a:txBody>
                  <a:tcPr>
                    <a:solidFill>
                      <a:schemeClr val="bg1">
                        <a:lumMod val="95000"/>
                      </a:schemeClr>
                    </a:solidFill>
                  </a:tcPr>
                </a:tc>
                <a:tc>
                  <a:txBody>
                    <a:bodyPr/>
                    <a:lstStyle/>
                    <a:p>
                      <a:r>
                        <a:rPr kumimoji="1" lang="ja-JP" altLang="en-US" sz="2000" u="sng" dirty="0" smtClean="0">
                          <a:solidFill>
                            <a:srgbClr val="FF0000"/>
                          </a:solidFill>
                        </a:rPr>
                        <a:t>分割した</a:t>
                      </a:r>
                      <a:r>
                        <a:rPr kumimoji="1" lang="ja-JP" altLang="en-US" sz="2000" u="sng" dirty="0" smtClean="0">
                          <a:solidFill>
                            <a:srgbClr val="FF0000"/>
                          </a:solidFill>
                        </a:rPr>
                        <a:t>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a:t>
                      </a:r>
                      <a:r>
                        <a:rPr kumimoji="1" lang="ja-JP" altLang="en-US" sz="2000" u="none" dirty="0" smtClean="0">
                          <a:solidFill>
                            <a:schemeClr val="tx1"/>
                          </a:solidFill>
                        </a:rPr>
                        <a:t>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a:t>
                      </a:r>
                      <a:r>
                        <a:rPr kumimoji="1" lang="ja-JP" altLang="en-US" sz="2000" u="sng" dirty="0" smtClean="0">
                          <a:solidFill>
                            <a:srgbClr val="FF0000"/>
                          </a:solidFill>
                        </a:rPr>
                        <a:t>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a:t>
                      </a:r>
                      <a:r>
                        <a:rPr kumimoji="1" lang="ja-JP" altLang="en-US" sz="2000" dirty="0" smtClean="0"/>
                        <a:t>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ja-JP" altLang="en-US" sz="2000" u="none" dirty="0" smtClean="0">
                          <a:solidFill>
                            <a:schemeClr val="tx1"/>
                          </a:solidFill>
                        </a:rPr>
                        <a:t>個体</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a:t>
                      </a:r>
                      <a:r>
                        <a:rPr kumimoji="1" lang="ja-JP" altLang="en-US" sz="2000" dirty="0" smtClean="0">
                          <a:solidFill>
                            <a:schemeClr val="tx1">
                              <a:lumMod val="75000"/>
                              <a:lumOff val="25000"/>
                            </a:schemeClr>
                          </a:solidFill>
                        </a:rPr>
                        <a:t>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a:t>
                      </a:r>
                      <a:r>
                        <a:rPr kumimoji="1" lang="ja-JP" altLang="en-US" sz="2000" dirty="0" smtClean="0">
                          <a:solidFill>
                            <a:schemeClr val="tx1">
                              <a:lumMod val="75000"/>
                              <a:lumOff val="25000"/>
                            </a:schemeClr>
                          </a:solidFill>
                        </a:rPr>
                        <a:t>解</a:t>
                      </a:r>
                      <a:r>
                        <a:rPr kumimoji="1" lang="ja-JP" altLang="en-US" sz="2000" dirty="0" smtClean="0">
                          <a:solidFill>
                            <a:schemeClr val="tx1">
                              <a:lumMod val="75000"/>
                              <a:lumOff val="25000"/>
                            </a:schemeClr>
                          </a:solidFill>
                        </a:rPr>
                        <a:t>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a:t>
                      </a:r>
                      <a:r>
                        <a:rPr kumimoji="1" lang="ja-JP" altLang="en-US" sz="2000" u="none" dirty="0" smtClean="0">
                          <a:solidFill>
                            <a:schemeClr val="tx1">
                              <a:lumMod val="75000"/>
                              <a:lumOff val="25000"/>
                            </a:schemeClr>
                          </a:solidFill>
                        </a:rPr>
                        <a:t>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a:t>
                      </a:r>
                      <a:r>
                        <a:rPr kumimoji="1" lang="ja-JP" altLang="en-US" sz="2000" u="none" dirty="0" smtClean="0">
                          <a:solidFill>
                            <a:schemeClr val="tx1">
                              <a:lumMod val="75000"/>
                              <a:lumOff val="25000"/>
                            </a:schemeClr>
                          </a:solidFill>
                        </a:rPr>
                        <a:t>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Tree>
    <p:extLst>
      <p:ext uri="{BB962C8B-B14F-4D97-AF65-F5344CB8AC3E}">
        <p14:creationId xmlns:p14="http://schemas.microsoft.com/office/powerpoint/2010/main" val="24892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7</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1260836032"/>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9"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96" name="テキスト ボックス 95"/>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96" name="テキスト ボックス 95"/>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7" name="テキスト ボックス 96"/>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97" name="テキスト ボックス 96"/>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8" name="テキスト ボックス 117"/>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118" name="テキスト ボックス 117"/>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16"/>
                <a:stretch>
                  <a:fillRect l="-6322" t="-4878" r="-575" b="-26829"/>
                </a:stretch>
              </a:blipFill>
            </p:spPr>
            <p:txBody>
              <a:bodyPr/>
              <a:lstStyle/>
              <a:p>
                <a:r>
                  <a:rPr lang="ja-JP" altLang="en-US">
                    <a:noFill/>
                  </a:rPr>
                  <a:t> </a:t>
                </a:r>
              </a:p>
            </p:txBody>
          </p:sp>
        </mc:Fallback>
      </mc:AlternateContent>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8973898" y="4760230"/>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5" name="テキスト ボックス 134"/>
              <p:cNvSpPr txBox="1"/>
              <p:nvPr/>
            </p:nvSpPr>
            <p:spPr>
              <a:xfrm>
                <a:off x="9157176" y="4681403"/>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p:sp>
            <p:nvSpPr>
              <p:cNvPr id="135" name="テキスト ボックス 134"/>
              <p:cNvSpPr txBox="1">
                <a:spLocks noRot="1" noChangeAspect="1" noMove="1" noResize="1" noEditPoints="1" noAdjustHandles="1" noChangeArrowheads="1" noChangeShapeType="1" noTextEdit="1"/>
              </p:cNvSpPr>
              <p:nvPr/>
            </p:nvSpPr>
            <p:spPr>
              <a:xfrm>
                <a:off x="9157176" y="4681403"/>
                <a:ext cx="202811" cy="276999"/>
              </a:xfrm>
              <a:prstGeom prst="rect">
                <a:avLst/>
              </a:prstGeom>
              <a:blipFill>
                <a:blip r:embed="rId17"/>
                <a:stretch>
                  <a:fillRect l="-15152" r="-12121" b="-444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6" name="テキスト ボックス 135"/>
              <p:cNvSpPr txBox="1"/>
              <p:nvPr/>
            </p:nvSpPr>
            <p:spPr>
              <a:xfrm>
                <a:off x="8742726" y="5727603"/>
                <a:ext cx="1581395" cy="553998"/>
              </a:xfrm>
              <a:prstGeom prst="rect">
                <a:avLst/>
              </a:prstGeom>
              <a:noFill/>
            </p:spPr>
            <p:txBody>
              <a:bodyPr wrap="none" lIns="0" tIns="0" rIns="0" bIns="0" rtlCol="0">
                <a:spAutoFit/>
              </a:bodyPr>
              <a:lstStyle/>
              <a:p>
                <a:pPr/>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pPr/>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p:sp>
            <p:nvSpPr>
              <p:cNvPr id="136" name="テキスト ボックス 135"/>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p:sp>
        <p:nvSpPr>
          <p:cNvPr id="137" name="楕円 136"/>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2430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2" grpId="0" animBg="1"/>
      <p:bldP spid="107" grpId="0"/>
      <p:bldP spid="108" grpId="0"/>
      <p:bldP spid="109" grpId="0"/>
      <p:bldP spid="110" grpId="0"/>
      <p:bldP spid="116" grpId="0" animBg="1"/>
      <p:bldP spid="1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127" name="楕円 126"/>
          <p:cNvSpPr/>
          <p:nvPr/>
        </p:nvSpPr>
        <p:spPr>
          <a:xfrm>
            <a:off x="6424967" y="301183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29" name="テキスト ボックス 2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8</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1973159716"/>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0" name="楕円 8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96" name="テキスト ボックス 95"/>
              <p:cNvSpPr txBox="1"/>
              <p:nvPr/>
            </p:nvSpPr>
            <p:spPr>
              <a:xfrm>
                <a:off x="8777419" y="2874549"/>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96" name="テキスト ボックス 95"/>
              <p:cNvSpPr txBox="1">
                <a:spLocks noRot="1" noChangeAspect="1" noMove="1" noResize="1" noEditPoints="1" noAdjustHandles="1" noChangeArrowheads="1" noChangeShapeType="1" noTextEdit="1"/>
              </p:cNvSpPr>
              <p:nvPr/>
            </p:nvSpPr>
            <p:spPr>
              <a:xfrm>
                <a:off x="8777419" y="2874549"/>
                <a:ext cx="317972" cy="307777"/>
              </a:xfrm>
              <a:prstGeom prst="rect">
                <a:avLst/>
              </a:prstGeom>
              <a:blipFill>
                <a:blip r:embed="rId9"/>
                <a:stretch>
                  <a:fillRect l="-9615" r="-5769"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7" name="テキスト ボックス 96"/>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97" name="テキスト ボックス 96"/>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9" name="テキスト ボックス 10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109" name="テキスト ボックス 10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0" name="テキスト ボックス 10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110" name="テキスト ボックス 10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116" name="楕円 115"/>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8" name="テキスト ボックス 117"/>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118" name="テキスト ボックス 117"/>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16"/>
                <a:stretch>
                  <a:fillRect l="-6322" t="-4878" r="-575" b="-26829"/>
                </a:stretch>
              </a:blipFill>
            </p:spPr>
            <p:txBody>
              <a:bodyPr/>
              <a:lstStyle/>
              <a:p>
                <a:r>
                  <a:rPr lang="ja-JP" altLang="en-US">
                    <a:noFill/>
                  </a:rPr>
                  <a:t> </a:t>
                </a:r>
              </a:p>
            </p:txBody>
          </p:sp>
        </mc:Fallback>
      </mc:AlternateContent>
      <p:sp>
        <p:nvSpPr>
          <p:cNvPr id="121" name="楕円 120"/>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矢印コネクタ 133"/>
          <p:cNvCxnSpPr/>
          <p:nvPr/>
        </p:nvCxnSpPr>
        <p:spPr>
          <a:xfrm>
            <a:off x="7231513" y="3882177"/>
            <a:ext cx="459983" cy="417251"/>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5" name="テキスト ボックス 134"/>
              <p:cNvSpPr txBox="1"/>
              <p:nvPr/>
            </p:nvSpPr>
            <p:spPr>
              <a:xfrm>
                <a:off x="7414791" y="3803350"/>
                <a:ext cx="1939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1" smtClean="0">
                          <a:solidFill>
                            <a:srgbClr val="FF0000"/>
                          </a:solidFill>
                          <a:latin typeface="Cambria Math" panose="02040503050406030204" pitchFamily="18" charset="0"/>
                        </a:rPr>
                        <m:t>σ</m:t>
                      </m:r>
                    </m:oMath>
                  </m:oMathPara>
                </a14:m>
                <a:endParaRPr kumimoji="1" lang="en-US" altLang="ja-JP" b="0" dirty="0" smtClean="0">
                  <a:solidFill>
                    <a:srgbClr val="FF0000"/>
                  </a:solidFill>
                </a:endParaRPr>
              </a:p>
            </p:txBody>
          </p:sp>
        </mc:Choice>
        <mc:Fallback>
          <p:sp>
            <p:nvSpPr>
              <p:cNvPr id="135" name="テキスト ボックス 134"/>
              <p:cNvSpPr txBox="1">
                <a:spLocks noRot="1" noChangeAspect="1" noMove="1" noResize="1" noEditPoints="1" noAdjustHandles="1" noChangeArrowheads="1" noChangeShapeType="1" noTextEdit="1"/>
              </p:cNvSpPr>
              <p:nvPr/>
            </p:nvSpPr>
            <p:spPr>
              <a:xfrm>
                <a:off x="7414791" y="3803350"/>
                <a:ext cx="193964" cy="276999"/>
              </a:xfrm>
              <a:prstGeom prst="rect">
                <a:avLst/>
              </a:prstGeom>
              <a:blipFill>
                <a:blip r:embed="rId17"/>
                <a:stretch>
                  <a:fillRect l="-15625" r="-15625" b="-4444"/>
                </a:stretch>
              </a:blipFill>
            </p:spPr>
            <p:txBody>
              <a:bodyPr/>
              <a:lstStyle/>
              <a:p>
                <a:r>
                  <a:rPr lang="ja-JP" altLang="en-US">
                    <a:noFill/>
                  </a:rPr>
                  <a:t> </a:t>
                </a:r>
              </a:p>
            </p:txBody>
          </p:sp>
        </mc:Fallback>
      </mc:AlternateContent>
      <p:cxnSp>
        <p:nvCxnSpPr>
          <p:cNvPr id="33" name="直線矢印コネクタ 32"/>
          <p:cNvCxnSpPr/>
          <p:nvPr/>
        </p:nvCxnSpPr>
        <p:spPr>
          <a:xfrm>
            <a:off x="6719844" y="3335565"/>
            <a:ext cx="350599" cy="377313"/>
          </a:xfrm>
          <a:prstGeom prst="straightConnector1">
            <a:avLst/>
          </a:prstGeom>
          <a:ln w="38100">
            <a:solidFill>
              <a:schemeClr val="accent6">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テキスト ボックス 34"/>
              <p:cNvSpPr txBox="1"/>
              <p:nvPr/>
            </p:nvSpPr>
            <p:spPr>
              <a:xfrm>
                <a:off x="8742726" y="5727603"/>
                <a:ext cx="1581395" cy="553998"/>
              </a:xfrm>
              <a:prstGeom prst="rect">
                <a:avLst/>
              </a:prstGeom>
              <a:noFill/>
            </p:spPr>
            <p:txBody>
              <a:bodyPr wrap="none" lIns="0" tIns="0" rIns="0" bIns="0" rtlCol="0">
                <a:spAutoFit/>
              </a:bodyPr>
              <a:lstStyle/>
              <a:p>
                <a:pPr/>
                <a:r>
                  <a:rPr kumimoji="1" lang="en-US" altLang="ja-JP" b="0" dirty="0" smtClean="0">
                    <a:solidFill>
                      <a:schemeClr val="tx1"/>
                    </a:solidFill>
                  </a:rPr>
                  <a:t>Niche radius</a:t>
                </a:r>
                <a:r>
                  <a:rPr kumimoji="1" lang="ja-JP" altLang="en-US" dirty="0"/>
                  <a:t> </a:t>
                </a:r>
                <a:r>
                  <a:rPr kumimoji="1" lang="en-US" altLang="ja-JP" dirty="0" smtClean="0"/>
                  <a:t>: </a:t>
                </a:r>
                <a14:m>
                  <m:oMath xmlns:m="http://schemas.openxmlformats.org/officeDocument/2006/math">
                    <m:r>
                      <a:rPr kumimoji="1" lang="en-US" altLang="ja-JP" i="1">
                        <a:latin typeface="Cambria Math" panose="02040503050406030204" pitchFamily="18" charset="0"/>
                      </a:rPr>
                      <m:t>𝜎</m:t>
                    </m:r>
                  </m:oMath>
                </a14:m>
                <a:endParaRPr kumimoji="1" lang="en-US" altLang="ja-JP" b="0" dirty="0" smtClean="0">
                  <a:solidFill>
                    <a:schemeClr val="tx1"/>
                  </a:solidFill>
                </a:endParaRPr>
              </a:p>
              <a:p>
                <a:pPr/>
                <a:r>
                  <a:rPr kumimoji="1" lang="en-US" altLang="ja-JP" b="0" dirty="0" smtClean="0">
                    <a:solidFill>
                      <a:schemeClr val="tx1"/>
                    </a:solidFill>
                  </a:rPr>
                  <a:t> (</a:t>
                </a:r>
                <a:r>
                  <a:rPr kumimoji="1" lang="ja-JP" altLang="en-US" b="0" dirty="0" smtClean="0">
                    <a:solidFill>
                      <a:schemeClr val="tx1"/>
                    </a:solidFill>
                  </a:rPr>
                  <a:t>探索範囲</a:t>
                </a:r>
                <a:r>
                  <a:rPr kumimoji="1" lang="en-US" altLang="ja-JP" b="0" dirty="0" smtClean="0">
                    <a:solidFill>
                      <a:schemeClr val="tx1"/>
                    </a:solidFill>
                  </a:rPr>
                  <a:t>)</a:t>
                </a:r>
                <a:endParaRPr kumimoji="1" lang="ja-JP" altLang="en-US" dirty="0">
                  <a:solidFill>
                    <a:schemeClr val="tx1"/>
                  </a:solidFill>
                </a:endParaRPr>
              </a:p>
            </p:txBody>
          </p:sp>
        </mc:Choice>
        <mc:Fallback>
          <p:sp>
            <p:nvSpPr>
              <p:cNvPr id="35" name="テキスト ボックス 34"/>
              <p:cNvSpPr txBox="1">
                <a:spLocks noRot="1" noChangeAspect="1" noMove="1" noResize="1" noEditPoints="1" noAdjustHandles="1" noChangeArrowheads="1" noChangeShapeType="1" noTextEdit="1"/>
              </p:cNvSpPr>
              <p:nvPr/>
            </p:nvSpPr>
            <p:spPr>
              <a:xfrm>
                <a:off x="8742726" y="5727603"/>
                <a:ext cx="1581395" cy="553998"/>
              </a:xfrm>
              <a:prstGeom prst="rect">
                <a:avLst/>
              </a:prstGeom>
              <a:blipFill>
                <a:blip r:embed="rId18"/>
                <a:stretch>
                  <a:fillRect l="-8846" t="-13333" r="-2308"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7" name="テキスト ボックス 36"/>
              <p:cNvSpPr txBox="1"/>
              <p:nvPr/>
            </p:nvSpPr>
            <p:spPr>
              <a:xfrm>
                <a:off x="6914556" y="3236895"/>
                <a:ext cx="4482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50000"/>
                                </a:schemeClr>
                              </a:solidFill>
                              <a:latin typeface="Cambria Math" panose="02040503050406030204" pitchFamily="18" charset="0"/>
                            </a:rPr>
                          </m:ctrlPr>
                        </m:sSubPr>
                        <m:e>
                          <m:r>
                            <a:rPr kumimoji="1" lang="en-US" altLang="ja-JP" sz="2000" b="0" i="1" smtClean="0">
                              <a:solidFill>
                                <a:schemeClr val="accent6">
                                  <a:lumMod val="50000"/>
                                </a:schemeClr>
                              </a:solidFill>
                              <a:latin typeface="Cambria Math" panose="02040503050406030204" pitchFamily="18" charset="0"/>
                            </a:rPr>
                            <m:t>𝑑</m:t>
                          </m:r>
                        </m:e>
                        <m:sub>
                          <m:r>
                            <a:rPr kumimoji="1" lang="en-US" altLang="ja-JP" sz="2000" b="0" i="1" smtClean="0">
                              <a:solidFill>
                                <a:schemeClr val="accent6">
                                  <a:lumMod val="50000"/>
                                </a:schemeClr>
                              </a:solidFill>
                              <a:latin typeface="Cambria Math" panose="02040503050406030204" pitchFamily="18" charset="0"/>
                            </a:rPr>
                            <m:t>23</m:t>
                          </m:r>
                        </m:sub>
                      </m:sSub>
                    </m:oMath>
                  </m:oMathPara>
                </a14:m>
                <a:endParaRPr kumimoji="1" lang="ja-JP" altLang="en-US" sz="2000" dirty="0">
                  <a:solidFill>
                    <a:schemeClr val="accent6">
                      <a:lumMod val="50000"/>
                    </a:schemeClr>
                  </a:solidFill>
                </a:endParaRPr>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6914556" y="3236895"/>
                <a:ext cx="448264" cy="307777"/>
              </a:xfrm>
              <a:prstGeom prst="rect">
                <a:avLst/>
              </a:prstGeom>
              <a:blipFill>
                <a:blip r:embed="rId19"/>
                <a:stretch>
                  <a:fillRect l="-12162" r="-405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角丸四角形吹き出し 42"/>
              <p:cNvSpPr/>
              <p:nvPr/>
            </p:nvSpPr>
            <p:spPr>
              <a:xfrm>
                <a:off x="7241969" y="1821557"/>
                <a:ext cx="4540835"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3</m:t>
                        </m:r>
                      </m:sub>
                    </m:sSub>
                  </m:oMath>
                </a14:m>
                <a:r>
                  <a:rPr kumimoji="1" lang="ja-JP" altLang="en-US" dirty="0" smtClean="0">
                    <a:solidFill>
                      <a:schemeClr val="tx1">
                        <a:lumMod val="75000"/>
                        <a:lumOff val="25000"/>
                      </a:schemeClr>
                    </a:solidFill>
                  </a:rPr>
                  <a:t>が</a:t>
                </a:r>
                <a14:m>
                  <m:oMath xmlns:m="http://schemas.openxmlformats.org/officeDocument/2006/math">
                    <m:r>
                      <a:rPr kumimoji="1" lang="en-US" altLang="ja-JP" b="0" i="1" smtClean="0">
                        <a:solidFill>
                          <a:schemeClr val="tx1">
                            <a:lumMod val="75000"/>
                            <a:lumOff val="25000"/>
                          </a:schemeClr>
                        </a:solidFill>
                        <a:latin typeface="Cambria Math" panose="02040503050406030204" pitchFamily="18" charset="0"/>
                      </a:rPr>
                      <m:t>𝜎</m:t>
                    </m:r>
                    <m:r>
                      <a:rPr kumimoji="1" lang="en-US" altLang="ja-JP" b="0" i="1" smtClean="0">
                        <a:solidFill>
                          <a:schemeClr val="tx1">
                            <a:lumMod val="75000"/>
                            <a:lumOff val="25000"/>
                          </a:schemeClr>
                        </a:solidFill>
                        <a:latin typeface="Cambria Math" panose="02040503050406030204" pitchFamily="18" charset="0"/>
                      </a:rPr>
                      <m:t>&lt;</m:t>
                    </m:r>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𝑑</m:t>
                        </m:r>
                      </m:e>
                      <m:sub>
                        <m:r>
                          <a:rPr kumimoji="1" lang="en-US" altLang="ja-JP" b="0" i="1" smtClean="0">
                            <a:solidFill>
                              <a:schemeClr val="tx1">
                                <a:lumMod val="75000"/>
                                <a:lumOff val="25000"/>
                              </a:schemeClr>
                            </a:solidFill>
                            <a:latin typeface="Cambria Math" panose="02040503050406030204" pitchFamily="18" charset="0"/>
                          </a:rPr>
                          <m:t>23</m:t>
                        </m:r>
                      </m:sub>
                    </m:sSub>
                    <m:r>
                      <a:rPr kumimoji="1" lang="ja-JP" altLang="en-US" i="1">
                        <a:solidFill>
                          <a:schemeClr val="tx1">
                            <a:lumMod val="75000"/>
                            <a:lumOff val="25000"/>
                          </a:schemeClr>
                        </a:solidFill>
                        <a:latin typeface="Cambria Math" panose="02040503050406030204" pitchFamily="18" charset="0"/>
                      </a:rPr>
                      <m:t>かつ</m:t>
                    </m:r>
                  </m:oMath>
                </a14:m>
                <a:r>
                  <a:rPr kumimoji="1" lang="ja-JP" altLang="en-US" dirty="0" smtClean="0">
                    <a:solidFill>
                      <a:schemeClr val="tx1">
                        <a:lumMod val="75000"/>
                        <a:lumOff val="25000"/>
                      </a:schemeClr>
                    </a:solidFill>
                  </a:rPr>
                  <a:t>，</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𝜎</m:t>
                        </m:r>
                        <m:r>
                          <a:rPr kumimoji="1" lang="en-US" altLang="ja-JP" b="0" i="1" smtClean="0">
                            <a:solidFill>
                              <a:schemeClr val="tx1">
                                <a:lumMod val="75000"/>
                                <a:lumOff val="25000"/>
                              </a:schemeClr>
                            </a:solidFill>
                            <a:latin typeface="Cambria Math" panose="02040503050406030204" pitchFamily="18" charset="0"/>
                          </a:rPr>
                          <m:t>&lt;</m:t>
                        </m:r>
                        <m:r>
                          <a:rPr kumimoji="1" lang="en-US" altLang="ja-JP" b="0" i="1" smtClean="0">
                            <a:solidFill>
                              <a:schemeClr val="tx1">
                                <a:lumMod val="75000"/>
                                <a:lumOff val="25000"/>
                              </a:schemeClr>
                            </a:solidFill>
                            <a:latin typeface="Cambria Math" panose="02040503050406030204" pitchFamily="18" charset="0"/>
                          </a:rPr>
                          <m:t>𝑚</m:t>
                        </m:r>
                      </m:e>
                      <m:sub>
                        <m:r>
                          <a:rPr kumimoji="1" lang="en-US" altLang="ja-JP" b="0" i="1" smtClean="0">
                            <a:solidFill>
                              <a:schemeClr val="tx1">
                                <a:lumMod val="75000"/>
                                <a:lumOff val="25000"/>
                              </a:schemeClr>
                            </a:solidFill>
                            <a:latin typeface="Cambria Math" panose="02040503050406030204" pitchFamily="18" charset="0"/>
                          </a:rPr>
                          <m:t>3</m:t>
                        </m:r>
                      </m:sub>
                    </m:sSub>
                  </m:oMath>
                </a14:m>
                <a:r>
                  <a:rPr kumimoji="1" lang="ja-JP" altLang="en-US" dirty="0" smtClean="0">
                    <a:solidFill>
                      <a:schemeClr val="tx1">
                        <a:lumMod val="75000"/>
                        <a:lumOff val="25000"/>
                      </a:schemeClr>
                    </a:solidFill>
                  </a:rPr>
                  <a:t>であった場合，探索範囲を拡大</a:t>
                </a:r>
                <a:endParaRPr kumimoji="1" lang="ja-JP" altLang="en-US" dirty="0">
                  <a:solidFill>
                    <a:schemeClr val="tx1">
                      <a:lumMod val="75000"/>
                      <a:lumOff val="25000"/>
                    </a:schemeClr>
                  </a:solidFill>
                </a:endParaRPr>
              </a:p>
            </p:txBody>
          </p:sp>
        </mc:Choice>
        <mc:Fallback>
          <p:sp>
            <p:nvSpPr>
              <p:cNvPr id="43" name="角丸四角形吹き出し 42"/>
              <p:cNvSpPr>
                <a:spLocks noRot="1" noChangeAspect="1" noMove="1" noResize="1" noEditPoints="1" noAdjustHandles="1" noChangeArrowheads="1" noChangeShapeType="1" noTextEdit="1"/>
              </p:cNvSpPr>
              <p:nvPr/>
            </p:nvSpPr>
            <p:spPr>
              <a:xfrm>
                <a:off x="7241969" y="1821557"/>
                <a:ext cx="4540835" cy="637150"/>
              </a:xfrm>
              <a:prstGeom prst="wedgeRoundRectCallout">
                <a:avLst>
                  <a:gd name="adj1" fmla="val -44153"/>
                  <a:gd name="adj2" fmla="val 74802"/>
                  <a:gd name="adj3" fmla="val 16667"/>
                </a:avLst>
              </a:prstGeom>
              <a:blipFill>
                <a:blip r:embed="rId20"/>
                <a:stretch>
                  <a:fillRect l="-2953" t="-4615" r="-2819"/>
                </a:stretch>
              </a:blipFill>
              <a:ln>
                <a:noFill/>
              </a:ln>
            </p:spPr>
            <p:txBody>
              <a:bodyPr/>
              <a:lstStyle/>
              <a:p>
                <a:r>
                  <a:rPr lang="ja-JP" altLang="en-US">
                    <a:noFill/>
                  </a:rPr>
                  <a:t> </a:t>
                </a:r>
              </a:p>
            </p:txBody>
          </p:sp>
        </mc:Fallback>
      </mc:AlternateContent>
      <p:sp>
        <p:nvSpPr>
          <p:cNvPr id="45" name="正方形/長方形 44"/>
          <p:cNvSpPr/>
          <p:nvPr/>
        </p:nvSpPr>
        <p:spPr>
          <a:xfrm>
            <a:off x="815545" y="2273643"/>
            <a:ext cx="4619823" cy="4188941"/>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6" name="テキスト ボックス 45"/>
              <p:cNvSpPr txBox="1"/>
              <p:nvPr/>
            </p:nvSpPr>
            <p:spPr>
              <a:xfrm>
                <a:off x="895979" y="2461766"/>
                <a:ext cx="4665110" cy="1144801"/>
              </a:xfrm>
              <a:prstGeom prst="rect">
                <a:avLst/>
              </a:prstGeom>
              <a:noFill/>
            </p:spPr>
            <p:txBody>
              <a:bodyPr wrap="square" rtlCol="0">
                <a:spAutoFit/>
              </a:bodyPr>
              <a:lstStyle/>
              <a:p>
                <a:r>
                  <a:rPr kumimoji="1" lang="ja-JP" altLang="en-US" dirty="0" smtClean="0"/>
                  <a:t>① 探索空間の大きさと個体数に基づいて算出される</a:t>
                </a:r>
                <a:r>
                  <a:rPr kumimoji="1" lang="en-US" altLang="ja-JP" dirty="0" smtClean="0"/>
                  <a:t>Niche radius</a:t>
                </a:r>
                <a:r>
                  <a:rPr kumimoji="1" lang="ja-JP" altLang="en-US" dirty="0"/>
                  <a:t> </a:t>
                </a:r>
                <a14:m>
                  <m:oMath xmlns:m="http://schemas.openxmlformats.org/officeDocument/2006/math">
                    <m:r>
                      <a:rPr kumimoji="1" lang="en-US" altLang="ja-JP" b="0" i="1" smtClean="0">
                        <a:latin typeface="Cambria Math" panose="02040503050406030204" pitchFamily="18" charset="0"/>
                      </a:rPr>
                      <m:t>𝜎</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ad>
                          <m:radPr>
                            <m:degHide m:val="on"/>
                            <m:ctrlPr>
                              <a:rPr kumimoji="1" lang="en-US" altLang="ja-JP" b="0" i="1" smtClean="0">
                                <a:latin typeface="Cambria Math" panose="02040503050406030204" pitchFamily="18" charset="0"/>
                              </a:rPr>
                            </m:ctrlPr>
                          </m:radPr>
                          <m:deg/>
                          <m:e>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𝑢𝑏</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𝑙𝑏</m:t>
                                        </m:r>
                                      </m:sub>
                                    </m:sSub>
                                  </m:e>
                                </m:d>
                              </m:e>
                              <m:sup>
                                <m:r>
                                  <a:rPr kumimoji="1" lang="en-US" altLang="ja-JP" b="0" i="1" smtClean="0">
                                    <a:latin typeface="Cambria Math" panose="02040503050406030204" pitchFamily="18" charset="0"/>
                                  </a:rPr>
                                  <m:t>2</m:t>
                                </m:r>
                              </m:sup>
                            </m:sSup>
                          </m:e>
                        </m:rad>
                      </m:num>
                      <m:den>
                        <m:r>
                          <a:rPr kumimoji="1" lang="en-US" altLang="ja-JP" b="0" i="1" smtClean="0">
                            <a:latin typeface="Cambria Math" panose="02040503050406030204" pitchFamily="18" charset="0"/>
                          </a:rPr>
                          <m:t>2</m:t>
                        </m:r>
                        <m:rad>
                          <m:radPr>
                            <m:ctrlPr>
                              <a:rPr kumimoji="1" lang="en-US" altLang="ja-JP" b="0" i="1" smtClean="0">
                                <a:latin typeface="Cambria Math" panose="02040503050406030204" pitchFamily="18" charset="0"/>
                              </a:rPr>
                            </m:ctrlPr>
                          </m:radPr>
                          <m:deg>
                            <m:r>
                              <m:rPr>
                                <m:brk m:alnAt="7"/>
                              </m:rPr>
                              <a:rPr kumimoji="1" lang="en-US" altLang="ja-JP" b="0" i="1" smtClean="0">
                                <a:latin typeface="Cambria Math" panose="02040503050406030204" pitchFamily="18" charset="0"/>
                              </a:rPr>
                              <m:t>𝐷</m:t>
                            </m:r>
                          </m:deg>
                          <m:e>
                            <m:r>
                              <a:rPr kumimoji="1" lang="en-US" altLang="ja-JP" b="0" i="1" smtClean="0">
                                <a:latin typeface="Cambria Math" panose="02040503050406030204" pitchFamily="18" charset="0"/>
                              </a:rPr>
                              <m:t>𝑁</m:t>
                            </m:r>
                          </m:e>
                        </m:rad>
                      </m:den>
                    </m:f>
                  </m:oMath>
                </a14:m>
                <a:r>
                  <a:rPr kumimoji="1" lang="ja-JP" altLang="en-US" dirty="0" smtClean="0"/>
                  <a:t> より個体密度</a:t>
                </a:r>
                <a:r>
                  <a:rPr kumimoji="1" lang="en-US" altLang="ja-JP" dirty="0" smtClean="0"/>
                  <a:t>Niche count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𝑚</m:t>
                        </m:r>
                      </m:e>
                      <m:sub>
                        <m:r>
                          <a:rPr kumimoji="1" lang="en-US" altLang="ja-JP" b="0" i="1" smtClean="0">
                            <a:latin typeface="Cambria Math" panose="02040503050406030204" pitchFamily="18" charset="0"/>
                          </a:rPr>
                          <m:t>𝑖</m:t>
                        </m:r>
                      </m:sub>
                    </m:sSub>
                  </m:oMath>
                </a14:m>
                <a:r>
                  <a:rPr kumimoji="1" lang="ja-JP" altLang="en-US" dirty="0" smtClean="0"/>
                  <a:t>を求める</a:t>
                </a:r>
                <a:endParaRPr kumimoji="1" lang="ja-JP" altLang="en-US" dirty="0"/>
              </a:p>
            </p:txBody>
          </p:sp>
        </mc:Choice>
        <mc:Fallback>
          <p:sp>
            <p:nvSpPr>
              <p:cNvPr id="46" name="テキスト ボックス 45"/>
              <p:cNvSpPr txBox="1">
                <a:spLocks noRot="1" noChangeAspect="1" noMove="1" noResize="1" noEditPoints="1" noAdjustHandles="1" noChangeArrowheads="1" noChangeShapeType="1" noTextEdit="1"/>
              </p:cNvSpPr>
              <p:nvPr/>
            </p:nvSpPr>
            <p:spPr>
              <a:xfrm>
                <a:off x="895979" y="2461766"/>
                <a:ext cx="4665110" cy="1144801"/>
              </a:xfrm>
              <a:prstGeom prst="rect">
                <a:avLst/>
              </a:prstGeom>
              <a:blipFill>
                <a:blip r:embed="rId21"/>
                <a:stretch>
                  <a:fillRect l="-1176" t="-3191" r="-392" b="-79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7" name="正方形/長方形 46"/>
              <p:cNvSpPr/>
              <p:nvPr/>
            </p:nvSpPr>
            <p:spPr>
              <a:xfrm>
                <a:off x="884599" y="4168439"/>
                <a:ext cx="2355242" cy="1046120"/>
              </a:xfrm>
              <a:prstGeom prst="rect">
                <a:avLst/>
              </a:prstGeom>
            </p:spPr>
            <p:txBody>
              <a:bodyPr wrap="square">
                <a:spAutoFit/>
              </a:bodyPr>
              <a:lstStyle/>
              <a:p>
                <a:r>
                  <a:rPr kumimoji="1" lang="ja-JP" altLang="en-US" dirty="0" smtClean="0">
                    <a:solidFill>
                      <a:schemeClr val="tx1"/>
                    </a:solidFill>
                  </a:rPr>
                  <a:t>②</a:t>
                </a:r>
                <a14:m>
                  <m:oMath xmlns:m="http://schemas.openxmlformats.org/officeDocument/2006/math">
                    <m:r>
                      <a:rPr kumimoji="1" lang="ja-JP" altLang="en-US" i="1">
                        <a:solidFill>
                          <a:schemeClr val="tx1"/>
                        </a:solidFill>
                        <a:latin typeface="Cambria Math" panose="02040503050406030204" pitchFamily="18" charset="0"/>
                      </a:rPr>
                      <m:t> </m:t>
                    </m:r>
                    <m:sSub>
                      <m:sSubPr>
                        <m:ctrlPr>
                          <a:rPr kumimoji="1" lang="en-US" altLang="ja-JP" i="1">
                            <a:solidFill>
                              <a:schemeClr val="tx1"/>
                            </a:solidFill>
                            <a:latin typeface="Cambria Math" panose="02040503050406030204" pitchFamily="18" charset="0"/>
                          </a:rPr>
                        </m:ctrlPr>
                      </m:sSubPr>
                      <m:e>
                        <m:r>
                          <a:rPr kumimoji="1" lang="en-US" altLang="ja-JP" i="1">
                            <a:solidFill>
                              <a:schemeClr val="tx1"/>
                            </a:solidFill>
                            <a:latin typeface="Cambria Math" panose="02040503050406030204" pitchFamily="18" charset="0"/>
                          </a:rPr>
                          <m:t>𝑑</m:t>
                        </m:r>
                      </m:e>
                      <m:sub>
                        <m:r>
                          <a:rPr kumimoji="1" lang="en-US" altLang="ja-JP" i="1">
                            <a:solidFill>
                              <a:schemeClr val="tx1"/>
                            </a:solidFill>
                            <a:latin typeface="Cambria Math" panose="02040503050406030204" pitchFamily="18" charset="0"/>
                          </a:rPr>
                          <m:t>𝑖𝑗</m:t>
                        </m:r>
                      </m:sub>
                    </m:sSub>
                    <m:r>
                      <a:rPr kumimoji="1" lang="en-US" altLang="ja-JP" i="1">
                        <a:solidFill>
                          <a:schemeClr val="tx1"/>
                        </a:solidFill>
                        <a:latin typeface="Cambria Math" panose="02040503050406030204" pitchFamily="18" charset="0"/>
                      </a:rPr>
                      <m:t>&lt;</m:t>
                    </m:r>
                    <m:r>
                      <a:rPr kumimoji="1" lang="en-US" altLang="ja-JP" i="1">
                        <a:solidFill>
                          <a:schemeClr val="tx1"/>
                        </a:solidFill>
                        <a:latin typeface="Cambria Math" panose="02040503050406030204" pitchFamily="18" charset="0"/>
                      </a:rPr>
                      <m:t>𝜎</m:t>
                    </m:r>
                  </m:oMath>
                </a14:m>
                <a:r>
                  <a:rPr kumimoji="1" lang="ja-JP" altLang="en-US" dirty="0">
                    <a:solidFill>
                      <a:schemeClr val="tx1"/>
                    </a:solidFill>
                  </a:rPr>
                  <a:t>である時，</a:t>
                </a:r>
                <a:r>
                  <a:rPr kumimoji="1" lang="en-US" altLang="ja-JP" dirty="0">
                    <a:solidFill>
                      <a:schemeClr val="tx1"/>
                    </a:solidFill>
                  </a:rPr>
                  <a:t/>
                </a:r>
                <a:br>
                  <a:rPr kumimoji="1" lang="en-US" altLang="ja-JP" dirty="0">
                    <a:solidFill>
                      <a:schemeClr val="tx1"/>
                    </a:solidFill>
                  </a:rPr>
                </a:br>
                <a14:m>
                  <m:oMathPara xmlns:m="http://schemas.openxmlformats.org/officeDocument/2006/math">
                    <m:oMathParaPr>
                      <m:jc m:val="centerGroup"/>
                    </m:oMathParaPr>
                    <m:oMath xmlns:m="http://schemas.openxmlformats.org/officeDocument/2006/math">
                      <m:r>
                        <a:rPr kumimoji="1" lang="en-US" altLang="ja-JP" i="1">
                          <a:solidFill>
                            <a:schemeClr val="tx1"/>
                          </a:solidFill>
                          <a:latin typeface="Cambria Math" panose="02040503050406030204" pitchFamily="18" charset="0"/>
                        </a:rPr>
                        <m:t>𝑠h</m:t>
                      </m:r>
                      <m:d>
                        <m:dPr>
                          <m:ctrlPr>
                            <a:rPr kumimoji="1" lang="en-US" altLang="ja-JP" i="1">
                              <a:solidFill>
                                <a:schemeClr val="tx1"/>
                              </a:solidFill>
                              <a:latin typeface="Cambria Math" panose="02040503050406030204" pitchFamily="18" charset="0"/>
                            </a:rPr>
                          </m:ctrlPr>
                        </m:dPr>
                        <m:e>
                          <m:sSub>
                            <m:sSubPr>
                              <m:ctrlPr>
                                <a:rPr kumimoji="1" lang="en-US" altLang="ja-JP" i="1">
                                  <a:solidFill>
                                    <a:schemeClr val="tx1"/>
                                  </a:solidFill>
                                  <a:latin typeface="Cambria Math" panose="02040503050406030204" pitchFamily="18" charset="0"/>
                                </a:rPr>
                              </m:ctrlPr>
                            </m:sSubPr>
                            <m:e>
                              <m:r>
                                <a:rPr kumimoji="1" lang="en-US" altLang="ja-JP" i="1">
                                  <a:solidFill>
                                    <a:schemeClr val="tx1"/>
                                  </a:solidFill>
                                  <a:latin typeface="Cambria Math" panose="02040503050406030204" pitchFamily="18" charset="0"/>
                                </a:rPr>
                                <m:t>𝑑</m:t>
                              </m:r>
                            </m:e>
                            <m:sub>
                              <m:r>
                                <a:rPr kumimoji="1" lang="en-US" altLang="ja-JP" i="1">
                                  <a:solidFill>
                                    <a:schemeClr val="tx1"/>
                                  </a:solidFill>
                                  <a:latin typeface="Cambria Math" panose="02040503050406030204" pitchFamily="18" charset="0"/>
                                </a:rPr>
                                <m:t>𝑖𝑗</m:t>
                              </m:r>
                            </m:sub>
                          </m:sSub>
                        </m:e>
                      </m:d>
                      <m:r>
                        <a:rPr kumimoji="1" lang="en-US" altLang="ja-JP" i="1">
                          <a:solidFill>
                            <a:schemeClr val="tx1"/>
                          </a:solidFill>
                          <a:latin typeface="Cambria Math" panose="02040503050406030204" pitchFamily="18" charset="0"/>
                        </a:rPr>
                        <m:t>=1−</m:t>
                      </m:r>
                      <m:sSup>
                        <m:sSupPr>
                          <m:ctrlPr>
                            <a:rPr kumimoji="1" lang="en-US" altLang="ja-JP" i="1">
                              <a:solidFill>
                                <a:schemeClr val="tx1"/>
                              </a:solidFill>
                              <a:latin typeface="Cambria Math" panose="02040503050406030204" pitchFamily="18" charset="0"/>
                            </a:rPr>
                          </m:ctrlPr>
                        </m:sSupPr>
                        <m:e>
                          <m:d>
                            <m:dPr>
                              <m:ctrlPr>
                                <a:rPr kumimoji="1" lang="en-US" altLang="ja-JP" i="1">
                                  <a:solidFill>
                                    <a:schemeClr val="tx1"/>
                                  </a:solidFill>
                                  <a:latin typeface="Cambria Math" panose="02040503050406030204" pitchFamily="18" charset="0"/>
                                </a:rPr>
                              </m:ctrlPr>
                            </m:dPr>
                            <m:e>
                              <m:f>
                                <m:fPr>
                                  <m:ctrlPr>
                                    <a:rPr kumimoji="1" lang="en-US" altLang="ja-JP" i="1">
                                      <a:solidFill>
                                        <a:schemeClr val="tx1"/>
                                      </a:solidFill>
                                      <a:latin typeface="Cambria Math" panose="02040503050406030204" pitchFamily="18" charset="0"/>
                                    </a:rPr>
                                  </m:ctrlPr>
                                </m:fPr>
                                <m:num>
                                  <m:sSub>
                                    <m:sSubPr>
                                      <m:ctrlPr>
                                        <a:rPr kumimoji="1" lang="en-US" altLang="ja-JP" i="1">
                                          <a:solidFill>
                                            <a:schemeClr val="tx1"/>
                                          </a:solidFill>
                                          <a:latin typeface="Cambria Math" panose="02040503050406030204" pitchFamily="18" charset="0"/>
                                        </a:rPr>
                                      </m:ctrlPr>
                                    </m:sSubPr>
                                    <m:e>
                                      <m:r>
                                        <a:rPr kumimoji="1" lang="en-US" altLang="ja-JP" i="1">
                                          <a:solidFill>
                                            <a:schemeClr val="tx1"/>
                                          </a:solidFill>
                                          <a:latin typeface="Cambria Math" panose="02040503050406030204" pitchFamily="18" charset="0"/>
                                        </a:rPr>
                                        <m:t>𝑑</m:t>
                                      </m:r>
                                    </m:e>
                                    <m:sub>
                                      <m:r>
                                        <a:rPr kumimoji="1" lang="en-US" altLang="ja-JP" i="1">
                                          <a:solidFill>
                                            <a:schemeClr val="tx1"/>
                                          </a:solidFill>
                                          <a:latin typeface="Cambria Math" panose="02040503050406030204" pitchFamily="18" charset="0"/>
                                        </a:rPr>
                                        <m:t>𝑖𝑗</m:t>
                                      </m:r>
                                    </m:sub>
                                  </m:sSub>
                                </m:num>
                                <m:den>
                                  <m:r>
                                    <a:rPr kumimoji="1" lang="en-US" altLang="ja-JP" i="1">
                                      <a:solidFill>
                                        <a:schemeClr val="tx1"/>
                                      </a:solidFill>
                                      <a:latin typeface="Cambria Math" panose="02040503050406030204" pitchFamily="18" charset="0"/>
                                    </a:rPr>
                                    <m:t>𝜎</m:t>
                                  </m:r>
                                </m:den>
                              </m:f>
                            </m:e>
                          </m:d>
                        </m:e>
                        <m:sup>
                          <m:r>
                            <a:rPr kumimoji="1" lang="en-US" altLang="ja-JP" i="1">
                              <a:solidFill>
                                <a:schemeClr val="tx1"/>
                              </a:solidFill>
                              <a:latin typeface="Cambria Math" panose="02040503050406030204" pitchFamily="18" charset="0"/>
                            </a:rPr>
                            <m:t>𝛼</m:t>
                          </m:r>
                        </m:sup>
                      </m:sSup>
                    </m:oMath>
                  </m:oMathPara>
                </a14:m>
                <a:endParaRPr lang="ja-JP" altLang="en-US" dirty="0">
                  <a:solidFill>
                    <a:schemeClr val="tx1"/>
                  </a:solidFill>
                </a:endParaRPr>
              </a:p>
            </p:txBody>
          </p:sp>
        </mc:Choice>
        <mc:Fallback>
          <p:sp>
            <p:nvSpPr>
              <p:cNvPr id="47" name="正方形/長方形 46"/>
              <p:cNvSpPr>
                <a:spLocks noRot="1" noChangeAspect="1" noMove="1" noResize="1" noEditPoints="1" noAdjustHandles="1" noChangeArrowheads="1" noChangeShapeType="1" noTextEdit="1"/>
              </p:cNvSpPr>
              <p:nvPr/>
            </p:nvSpPr>
            <p:spPr>
              <a:xfrm>
                <a:off x="884599" y="4168439"/>
                <a:ext cx="2355242" cy="1046120"/>
              </a:xfrm>
              <a:prstGeom prst="rect">
                <a:avLst/>
              </a:prstGeom>
              <a:blipFill>
                <a:blip r:embed="rId22"/>
                <a:stretch>
                  <a:fillRect l="-2073" t="-40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8" name="テキスト ボックス 47"/>
              <p:cNvSpPr txBox="1"/>
              <p:nvPr/>
            </p:nvSpPr>
            <p:spPr>
              <a:xfrm>
                <a:off x="3351988" y="3679401"/>
                <a:ext cx="2126736"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panose="02040503050406030204" pitchFamily="18" charset="0"/>
                      </a:rPr>
                      <m:t>𝑁</m:t>
                    </m:r>
                    <m:r>
                      <a:rPr kumimoji="1" lang="en-US" altLang="ja-JP" b="0" i="1" smtClean="0">
                        <a:latin typeface="Cambria Math" panose="02040503050406030204" pitchFamily="18" charset="0"/>
                      </a:rPr>
                      <m:t>:</m:t>
                    </m:r>
                  </m:oMath>
                </a14:m>
                <a:r>
                  <a:rPr kumimoji="1" lang="ja-JP" altLang="en-US" dirty="0" smtClean="0"/>
                  <a:t> 個体数　</a:t>
                </a:r>
                <a14:m>
                  <m:oMath xmlns:m="http://schemas.openxmlformats.org/officeDocument/2006/math">
                    <m:r>
                      <a:rPr kumimoji="1" lang="en-US" altLang="ja-JP" b="0" i="1" dirty="0" smtClean="0">
                        <a:latin typeface="Cambria Math" panose="02040503050406030204" pitchFamily="18" charset="0"/>
                      </a:rPr>
                      <m:t>𝐷</m:t>
                    </m:r>
                    <m:r>
                      <a:rPr kumimoji="1" lang="en-US" altLang="ja-JP" b="0" i="1" dirty="0" smtClean="0">
                        <a:latin typeface="Cambria Math" panose="02040503050406030204" pitchFamily="18" charset="0"/>
                      </a:rPr>
                      <m:t>:</m:t>
                    </m:r>
                  </m:oMath>
                </a14:m>
                <a:r>
                  <a:rPr kumimoji="1" lang="ja-JP" altLang="en-US" dirty="0" smtClean="0"/>
                  <a:t> 次元数</a:t>
                </a:r>
                <a:endParaRPr kumimoji="1" lang="ja-JP" altLang="en-US" dirty="0"/>
              </a:p>
            </p:txBody>
          </p:sp>
        </mc:Choice>
        <mc:Fallback>
          <p:sp>
            <p:nvSpPr>
              <p:cNvPr id="48" name="テキスト ボックス 47"/>
              <p:cNvSpPr txBox="1">
                <a:spLocks noRot="1" noChangeAspect="1" noMove="1" noResize="1" noEditPoints="1" noAdjustHandles="1" noChangeArrowheads="1" noChangeShapeType="1" noTextEdit="1"/>
              </p:cNvSpPr>
              <p:nvPr/>
            </p:nvSpPr>
            <p:spPr>
              <a:xfrm>
                <a:off x="3351988" y="3679401"/>
                <a:ext cx="2126736" cy="276999"/>
              </a:xfrm>
              <a:prstGeom prst="rect">
                <a:avLst/>
              </a:prstGeom>
              <a:blipFill>
                <a:blip r:embed="rId23"/>
                <a:stretch>
                  <a:fillRect l="-4011" t="-28889" r="-6017" b="-5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テキスト ボックス 48"/>
              <p:cNvSpPr txBox="1"/>
              <p:nvPr/>
            </p:nvSpPr>
            <p:spPr>
              <a:xfrm>
                <a:off x="962472" y="5356456"/>
                <a:ext cx="4033284" cy="833626"/>
              </a:xfrm>
              <a:prstGeom prst="rect">
                <a:avLst/>
              </a:prstGeom>
              <a:noFill/>
            </p:spPr>
            <p:txBody>
              <a:bodyPr wrap="none" lIns="0" tIns="0" rIns="0" bIns="0" rtlCol="0">
                <a:spAutoFit/>
              </a:bodyPr>
              <a:lstStyle/>
              <a:p>
                <a:r>
                  <a:rPr kumimoji="1" lang="ja-JP" altLang="en-US" b="0" dirty="0" smtClean="0"/>
                  <a:t>③</a:t>
                </a:r>
                <a14:m>
                  <m:oMath xmlns:m="http://schemas.openxmlformats.org/officeDocument/2006/math">
                    <m:r>
                      <a:rPr kumimoji="1" lang="ja-JP" altLang="en-US" i="1" dirty="0">
                        <a:latin typeface="Cambria Math" panose="02040503050406030204" pitchFamily="18" charset="0"/>
                      </a:rPr>
                      <m:t>各個体の</m:t>
                    </m:r>
                    <m:r>
                      <m:rPr>
                        <m:sty m:val="p"/>
                      </m:rPr>
                      <a:rPr kumimoji="1" lang="en-US" altLang="ja-JP" b="0" i="0" smtClean="0">
                        <a:latin typeface="Cambria Math" panose="02040503050406030204" pitchFamily="18" charset="0"/>
                      </a:rPr>
                      <m:t>Niche</m:t>
                    </m:r>
                    <m:r>
                      <a:rPr kumimoji="1" lang="en-US" altLang="ja-JP" b="0" i="0" smtClean="0">
                        <a:latin typeface="Cambria Math" panose="02040503050406030204" pitchFamily="18" charset="0"/>
                      </a:rPr>
                      <m:t> </m:t>
                    </m:r>
                    <m:r>
                      <m:rPr>
                        <m:sty m:val="p"/>
                      </m:rPr>
                      <a:rPr kumimoji="1" lang="en-US" altLang="ja-JP" b="0" i="0" smtClean="0">
                        <a:latin typeface="Cambria Math" panose="02040503050406030204" pitchFamily="18" charset="0"/>
                      </a:rPr>
                      <m:t>radius</m:t>
                    </m:r>
                    <m:r>
                      <a:rPr kumimoji="1" lang="ja-JP" altLang="en-US" i="1">
                        <a:latin typeface="Cambria Math" panose="02040503050406030204" pitchFamily="18" charset="0"/>
                      </a:rPr>
                      <m:t>の</m:t>
                    </m:r>
                    <m:r>
                      <a:rPr kumimoji="1" lang="ja-JP" altLang="en-US" i="1" smtClean="0">
                        <a:latin typeface="Cambria Math" panose="02040503050406030204" pitchFamily="18" charset="0"/>
                      </a:rPr>
                      <m:t>決定</m:t>
                    </m:r>
                  </m:oMath>
                </a14:m>
                <a:r>
                  <a:rPr kumimoji="1" lang="en-US" altLang="ja-JP" i="1" dirty="0" smtClean="0">
                    <a:latin typeface="Cambria Math" panose="02040503050406030204" pitchFamily="18" charset="0"/>
                  </a:rPr>
                  <a:t/>
                </a:r>
                <a:br>
                  <a:rPr kumimoji="1" lang="en-US" altLang="ja-JP" i="1" dirty="0" smtClean="0">
                    <a:latin typeface="Cambria Math" panose="02040503050406030204" pitchFamily="18" charset="0"/>
                  </a:rPr>
                </a:br>
                <a14:m>
                  <m:oMath xmlns:m="http://schemas.openxmlformats.org/officeDocument/2006/math">
                    <m:r>
                      <a:rPr kumimoji="1" lang="ja-JP" altLang="en-US" i="1">
                        <a:latin typeface="Cambria Math" panose="02040503050406030204" pitchFamily="18" charset="0"/>
                      </a:rPr>
                      <m:t> </m:t>
                    </m:r>
                    <m:r>
                      <a:rPr kumimoji="1" lang="en-US" altLang="ja-JP" b="0" i="1" smtClean="0">
                        <a:latin typeface="Cambria Math" panose="02040503050406030204" pitchFamily="18" charset="0"/>
                      </a:rPr>
                      <m:t>𝜎</m:t>
                    </m:r>
                    <m:r>
                      <a:rPr kumimoji="1" lang="en-US" altLang="ja-JP" b="0" i="1" smtClean="0">
                        <a:latin typeface="Cambria Math" panose="02040503050406030204" pitchFamily="18" charset="0"/>
                      </a:rPr>
                      <m:t>&lt;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𝑚</m:t>
                        </m:r>
                      </m:e>
                      <m:sub>
                        <m:r>
                          <a:rPr kumimoji="1" lang="en-US" altLang="ja-JP" b="0" i="1" smtClean="0">
                            <a:latin typeface="Cambria Math" panose="02040503050406030204" pitchFamily="18" charset="0"/>
                          </a:rPr>
                          <m:t>𝑖</m:t>
                        </m:r>
                      </m:sub>
                    </m:sSub>
                  </m:oMath>
                </a14:m>
                <a:r>
                  <a:rPr kumimoji="1" lang="ja-JP" altLang="en-US" dirty="0" smtClean="0"/>
                  <a:t>であるときに</a:t>
                </a:r>
                <a:endParaRPr kumimoji="1" lang="en-US" altLang="ja-JP" dirty="0" smtClean="0"/>
              </a:p>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𝑚</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𝜎</m:t>
                      </m:r>
                      <m:r>
                        <a:rPr kumimoji="1" lang="en-US" altLang="ja-JP" b="0" i="1" smtClean="0">
                          <a:latin typeface="Cambria Math" panose="02040503050406030204" pitchFamily="18" charset="0"/>
                        </a:rPr>
                        <m:t>  (</m:t>
                      </m:r>
                      <m:r>
                        <m:rPr>
                          <m:sty m:val="p"/>
                        </m:rPr>
                        <a:rPr kumimoji="1" lang="en-US" altLang="ja-JP" b="0" i="0" smtClean="0">
                          <a:latin typeface="Cambria Math" panose="02040503050406030204" pitchFamily="18" charset="0"/>
                        </a:rPr>
                        <m:t>otherwise</m:t>
                      </m:r>
                      <m:r>
                        <a:rPr kumimoji="1" lang="en-US" altLang="ja-JP" b="0" i="0"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𝑚</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𝑚</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oMath>
                  </m:oMathPara>
                </a14:m>
                <a:endParaRPr kumimoji="1" lang="ja-JP" altLang="en-US" dirty="0"/>
              </a:p>
            </p:txBody>
          </p:sp>
        </mc:Choice>
        <mc:Fallback>
          <p:sp>
            <p:nvSpPr>
              <p:cNvPr id="49" name="テキスト ボックス 48"/>
              <p:cNvSpPr txBox="1">
                <a:spLocks noRot="1" noChangeAspect="1" noMove="1" noResize="1" noEditPoints="1" noAdjustHandles="1" noChangeArrowheads="1" noChangeShapeType="1" noTextEdit="1"/>
              </p:cNvSpPr>
              <p:nvPr/>
            </p:nvSpPr>
            <p:spPr>
              <a:xfrm>
                <a:off x="962472" y="5356456"/>
                <a:ext cx="4033284" cy="833626"/>
              </a:xfrm>
              <a:prstGeom prst="rect">
                <a:avLst/>
              </a:prstGeom>
              <a:blipFill>
                <a:blip r:embed="rId24"/>
                <a:stretch>
                  <a:fillRect l="-3625" t="-9559" b="-12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 name="正方形/長方形 49"/>
              <p:cNvSpPr/>
              <p:nvPr/>
            </p:nvSpPr>
            <p:spPr>
              <a:xfrm>
                <a:off x="3258485" y="4585995"/>
                <a:ext cx="2106026" cy="420628"/>
              </a:xfrm>
              <a:prstGeom prst="rect">
                <a:avLst/>
              </a:prstGeom>
            </p:spPr>
            <p:txBody>
              <a:bodyPr wrap="none">
                <a:spAutoFit/>
              </a:bodyPr>
              <a:lstStyle/>
              <a:p>
                <a:r>
                  <a:rPr kumimoji="1" lang="en-US" altLang="ja-JP" dirty="0" smtClean="0">
                    <a:solidFill>
                      <a:schemeClr val="tx1"/>
                    </a:solidFill>
                  </a:rPr>
                  <a:t>, </a:t>
                </a:r>
                <a14:m>
                  <m:oMath xmlns:m="http://schemas.openxmlformats.org/officeDocument/2006/math">
                    <m:sSub>
                      <m:sSubPr>
                        <m:ctrlPr>
                          <a:rPr kumimoji="1" lang="en-US" altLang="ja-JP" i="1" smtClean="0">
                            <a:solidFill>
                              <a:schemeClr val="tx1"/>
                            </a:solidFill>
                            <a:latin typeface="Cambria Math" panose="02040503050406030204" pitchFamily="18" charset="0"/>
                          </a:rPr>
                        </m:ctrlPr>
                      </m:sSubPr>
                      <m:e>
                        <m:r>
                          <a:rPr kumimoji="1" lang="en-US" altLang="ja-JP" i="1">
                            <a:solidFill>
                              <a:schemeClr val="tx1"/>
                            </a:solidFill>
                            <a:latin typeface="Cambria Math" panose="02040503050406030204" pitchFamily="18" charset="0"/>
                          </a:rPr>
                          <m:t>𝑚</m:t>
                        </m:r>
                      </m:e>
                      <m:sub>
                        <m:r>
                          <a:rPr kumimoji="1" lang="en-US" altLang="ja-JP" i="1">
                            <a:solidFill>
                              <a:schemeClr val="tx1"/>
                            </a:solidFill>
                            <a:latin typeface="Cambria Math" panose="02040503050406030204" pitchFamily="18" charset="0"/>
                          </a:rPr>
                          <m:t>𝑖</m:t>
                        </m:r>
                      </m:sub>
                    </m:sSub>
                    <m:r>
                      <a:rPr kumimoji="1" lang="en-US" altLang="ja-JP" i="1">
                        <a:solidFill>
                          <a:schemeClr val="tx1"/>
                        </a:solidFill>
                        <a:latin typeface="Cambria Math" panose="02040503050406030204" pitchFamily="18" charset="0"/>
                      </a:rPr>
                      <m:t>=</m:t>
                    </m:r>
                    <m:nary>
                      <m:naryPr>
                        <m:chr m:val="∑"/>
                        <m:ctrlPr>
                          <a:rPr kumimoji="1" lang="en-US" altLang="ja-JP" i="1">
                            <a:solidFill>
                              <a:schemeClr val="tx1"/>
                            </a:solidFill>
                            <a:latin typeface="Cambria Math" panose="02040503050406030204" pitchFamily="18" charset="0"/>
                          </a:rPr>
                        </m:ctrlPr>
                      </m:naryPr>
                      <m:sub>
                        <m:r>
                          <m:rPr>
                            <m:brk m:alnAt="23"/>
                          </m:rPr>
                          <a:rPr kumimoji="1" lang="en-US" altLang="ja-JP" i="1">
                            <a:solidFill>
                              <a:schemeClr val="tx1"/>
                            </a:solidFill>
                            <a:latin typeface="Cambria Math" panose="02040503050406030204" pitchFamily="18" charset="0"/>
                          </a:rPr>
                          <m:t>𝑗</m:t>
                        </m:r>
                        <m:r>
                          <a:rPr kumimoji="1" lang="en-US" altLang="ja-JP" i="1">
                            <a:solidFill>
                              <a:schemeClr val="tx1"/>
                            </a:solidFill>
                            <a:latin typeface="Cambria Math" panose="02040503050406030204" pitchFamily="18" charset="0"/>
                          </a:rPr>
                          <m:t>=1</m:t>
                        </m:r>
                      </m:sub>
                      <m:sup>
                        <m:r>
                          <a:rPr kumimoji="1" lang="en-US" altLang="ja-JP" i="1">
                            <a:solidFill>
                              <a:schemeClr val="tx1"/>
                            </a:solidFill>
                            <a:latin typeface="Cambria Math" panose="02040503050406030204" pitchFamily="18" charset="0"/>
                          </a:rPr>
                          <m:t>𝑁</m:t>
                        </m:r>
                      </m:sup>
                      <m:e>
                        <m:r>
                          <a:rPr kumimoji="1" lang="en-US" altLang="ja-JP" i="1">
                            <a:solidFill>
                              <a:schemeClr val="tx1"/>
                            </a:solidFill>
                            <a:latin typeface="Cambria Math" panose="02040503050406030204" pitchFamily="18" charset="0"/>
                          </a:rPr>
                          <m:t>𝑠h</m:t>
                        </m:r>
                        <m:d>
                          <m:dPr>
                            <m:ctrlPr>
                              <a:rPr kumimoji="1" lang="en-US" altLang="ja-JP" i="1">
                                <a:solidFill>
                                  <a:schemeClr val="tx1"/>
                                </a:solidFill>
                                <a:latin typeface="Cambria Math" panose="02040503050406030204" pitchFamily="18" charset="0"/>
                              </a:rPr>
                            </m:ctrlPr>
                          </m:dPr>
                          <m:e>
                            <m:sSub>
                              <m:sSubPr>
                                <m:ctrlPr>
                                  <a:rPr kumimoji="1" lang="en-US" altLang="ja-JP" i="1">
                                    <a:solidFill>
                                      <a:schemeClr val="tx1"/>
                                    </a:solidFill>
                                    <a:latin typeface="Cambria Math" panose="02040503050406030204" pitchFamily="18" charset="0"/>
                                  </a:rPr>
                                </m:ctrlPr>
                              </m:sSubPr>
                              <m:e>
                                <m:r>
                                  <a:rPr kumimoji="1" lang="en-US" altLang="ja-JP" i="1">
                                    <a:solidFill>
                                      <a:schemeClr val="tx1"/>
                                    </a:solidFill>
                                    <a:latin typeface="Cambria Math" panose="02040503050406030204" pitchFamily="18" charset="0"/>
                                  </a:rPr>
                                  <m:t>𝑑</m:t>
                                </m:r>
                              </m:e>
                              <m:sub>
                                <m:r>
                                  <a:rPr kumimoji="1" lang="en-US" altLang="ja-JP" i="1">
                                    <a:solidFill>
                                      <a:schemeClr val="tx1"/>
                                    </a:solidFill>
                                    <a:latin typeface="Cambria Math" panose="02040503050406030204" pitchFamily="18" charset="0"/>
                                  </a:rPr>
                                  <m:t>𝑖𝑗</m:t>
                                </m:r>
                              </m:sub>
                            </m:sSub>
                          </m:e>
                        </m:d>
                      </m:e>
                    </m:nary>
                  </m:oMath>
                </a14:m>
                <a:endParaRPr lang="ja-JP" altLang="en-US" dirty="0">
                  <a:solidFill>
                    <a:schemeClr val="tx1"/>
                  </a:solidFill>
                </a:endParaRPr>
              </a:p>
            </p:txBody>
          </p:sp>
        </mc:Choice>
        <mc:Fallback>
          <p:sp>
            <p:nvSpPr>
              <p:cNvPr id="50" name="正方形/長方形 49"/>
              <p:cNvSpPr>
                <a:spLocks noRot="1" noChangeAspect="1" noMove="1" noResize="1" noEditPoints="1" noAdjustHandles="1" noChangeArrowheads="1" noChangeShapeType="1" noTextEdit="1"/>
              </p:cNvSpPr>
              <p:nvPr/>
            </p:nvSpPr>
            <p:spPr>
              <a:xfrm>
                <a:off x="3258485" y="4585995"/>
                <a:ext cx="2106026" cy="420628"/>
              </a:xfrm>
              <a:prstGeom prst="rect">
                <a:avLst/>
              </a:prstGeom>
              <a:blipFill>
                <a:blip r:embed="rId25"/>
                <a:stretch>
                  <a:fillRect l="-2609" t="-100000" b="-1565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70053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1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87" name="楕円 86"/>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DNRBA</a:t>
            </a:r>
            <a:r>
              <a:rPr kumimoji="1" lang="ja-JP" altLang="en-US" dirty="0" smtClean="0"/>
              <a:t>のフローチャート</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9</a:t>
            </a:r>
            <a:endParaRPr kumimoji="1" lang="ja-JP" altLang="en-US" sz="2400" b="1" dirty="0"/>
          </a:p>
        </p:txBody>
      </p:sp>
      <p:graphicFrame>
        <p:nvGraphicFramePr>
          <p:cNvPr id="70" name="コンテンツ プレースホルダー 4"/>
          <p:cNvGraphicFramePr>
            <a:graphicFrameLocks/>
          </p:cNvGraphicFramePr>
          <p:nvPr>
            <p:extLst>
              <p:ext uri="{D42A27DB-BD31-4B8C-83A1-F6EECF244321}">
                <p14:modId xmlns:p14="http://schemas.microsoft.com/office/powerpoint/2010/main" val="2528010081"/>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1" name="楕円 7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5" name="テキスト ボックス 74"/>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75" name="テキスト ボックス 74"/>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6" name="テキスト ボックス 75"/>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76" name="テキスト ボックス 75"/>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7" name="テキスト ボックス 76"/>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77" name="テキスト ボックス 76"/>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8" name="テキスト ボックス 77"/>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78" name="テキスト ボックス 77"/>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9" name="テキスト ボックス 78"/>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79" name="テキスト ボックス 78"/>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80" name="テキスト ボックス 7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81" name="テキスト ボックス 8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2" name="楕円 81"/>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4" name="テキスト ボックス 83"/>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84" name="テキスト ボックス 83"/>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16"/>
                <a:stretch>
                  <a:fillRect l="-6322" t="-4878" r="-575" b="-26829"/>
                </a:stretch>
              </a:blipFill>
            </p:spPr>
            <p:txBody>
              <a:bodyPr/>
              <a:lstStyle/>
              <a:p>
                <a:r>
                  <a:rPr lang="ja-JP" altLang="en-US">
                    <a:noFill/>
                  </a:rPr>
                  <a:t> </a:t>
                </a:r>
              </a:p>
            </p:txBody>
          </p:sp>
        </mc:Fallback>
      </mc:AlternateContent>
      <p:sp>
        <p:nvSpPr>
          <p:cNvPr id="85" name="楕円 84"/>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p:cNvCxnSpPr/>
          <p:nvPr/>
        </p:nvCxnSpPr>
        <p:spPr>
          <a:xfrm flipH="1">
            <a:off x="7263147" y="3772570"/>
            <a:ext cx="708555" cy="20141"/>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6345675" y="3786917"/>
            <a:ext cx="708555" cy="20141"/>
          </a:xfrm>
          <a:prstGeom prst="straightConnector1">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楕円 97"/>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p:cNvSpPr/>
          <p:nvPr/>
        </p:nvSpPr>
        <p:spPr>
          <a:xfrm>
            <a:off x="840259" y="1445741"/>
            <a:ext cx="4563329" cy="86497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01" name="テキスト ボックス 100"/>
              <p:cNvSpPr txBox="1"/>
              <p:nvPr/>
            </p:nvSpPr>
            <p:spPr>
              <a:xfrm>
                <a:off x="7054230" y="6316853"/>
                <a:ext cx="922753"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p:sp>
            <p:nvSpPr>
              <p:cNvPr id="101" name="テキスト ボックス 100"/>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p:sp>
        <p:nvSpPr>
          <p:cNvPr id="102" name="正方形/長方形 101"/>
          <p:cNvSpPr/>
          <p:nvPr/>
        </p:nvSpPr>
        <p:spPr>
          <a:xfrm>
            <a:off x="820683" y="3099816"/>
            <a:ext cx="4673974" cy="305384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03" name="テキスト ボックス 102"/>
              <p:cNvSpPr txBox="1"/>
              <p:nvPr/>
            </p:nvSpPr>
            <p:spPr>
              <a:xfrm>
                <a:off x="7490562" y="3435228"/>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p:sp>
            <p:nvSpPr>
              <p:cNvPr id="103" name="テキスト ボックス 102"/>
              <p:cNvSpPr txBox="1">
                <a:spLocks noRot="1" noChangeAspect="1" noMove="1" noResize="1" noEditPoints="1" noAdjustHandles="1" noChangeArrowheads="1" noChangeShapeType="1" noTextEdit="1"/>
              </p:cNvSpPr>
              <p:nvPr/>
            </p:nvSpPr>
            <p:spPr>
              <a:xfrm>
                <a:off x="7490562" y="3435228"/>
                <a:ext cx="327141" cy="307777"/>
              </a:xfrm>
              <a:prstGeom prst="rect">
                <a:avLst/>
              </a:prstGeom>
              <a:blipFill>
                <a:blip r:embed="rId18"/>
                <a:stretch>
                  <a:fillRect l="-9434" r="-7547"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4" name="テキスト ボックス 103"/>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p:sp>
            <p:nvSpPr>
              <p:cNvPr id="104" name="テキスト ボックス 103"/>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19"/>
                <a:stretch>
                  <a:fillRect l="-5435" r="-3261" b="-196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79406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2" name="タイトル 1"/>
          <p:cNvSpPr>
            <a:spLocks noGrp="1"/>
          </p:cNvSpPr>
          <p:nvPr>
            <p:ph type="title"/>
          </p:nvPr>
        </p:nvSpPr>
        <p:spPr/>
        <p:txBody>
          <a:bodyPr/>
          <a:lstStyle/>
          <a:p>
            <a:r>
              <a:rPr kumimoji="1" lang="en-US" altLang="ja-JP" dirty="0" smtClean="0"/>
              <a:t>DNRBA</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10</a:t>
            </a:r>
            <a:endParaRPr kumimoji="1" lang="ja-JP" altLang="en-US" sz="2400" b="1" dirty="0"/>
          </a:p>
        </p:txBody>
      </p:sp>
      <p:graphicFrame>
        <p:nvGraphicFramePr>
          <p:cNvPr id="65" name="コンテンツ プレースホルダー 4"/>
          <p:cNvGraphicFramePr>
            <a:graphicFrameLocks/>
          </p:cNvGraphicFramePr>
          <p:nvPr>
            <p:extLst>
              <p:ext uri="{D42A27DB-BD31-4B8C-83A1-F6EECF244321}">
                <p14:modId xmlns:p14="http://schemas.microsoft.com/office/powerpoint/2010/main" val="1798307898"/>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6" name="正方形/長方形 65"/>
          <p:cNvSpPr/>
          <p:nvPr/>
        </p:nvSpPr>
        <p:spPr>
          <a:xfrm>
            <a:off x="840259" y="1532730"/>
            <a:ext cx="4563329" cy="148408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820683" y="3775162"/>
            <a:ext cx="4673974" cy="2268341"/>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8" name="テキスト ボックス 7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78" name="テキスト ボックス 7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9" name="テキスト ボックス 78"/>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79" name="テキスト ボックス 78"/>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80" name="テキスト ボックス 7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1" name="テキスト ボックス 8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81" name="テキスト ボックス 8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2" name="テキスト ボックス 8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82" name="テキスト ボックス 8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3" name="テキスト ボックス 8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83" name="テキスト ボックス 8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4" name="テキスト ボックス 8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84" name="テキスト ボックス 8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5" name="楕円 8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7" name="テキスト ボックス 86"/>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87" name="テキスト ボックス 86"/>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16"/>
                <a:stretch>
                  <a:fillRect l="-6322" t="-4878" r="-575" b="-26829"/>
                </a:stretch>
              </a:blipFill>
            </p:spPr>
            <p:txBody>
              <a:bodyPr/>
              <a:lstStyle/>
              <a:p>
                <a:r>
                  <a:rPr lang="ja-JP" altLang="en-US">
                    <a:noFill/>
                  </a:rPr>
                  <a:t> </a:t>
                </a:r>
              </a:p>
            </p:txBody>
          </p:sp>
        </mc:Fallback>
      </mc:AlternateContent>
      <p:sp>
        <p:nvSpPr>
          <p:cNvPr id="88" name="楕円 8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p:cNvSpPr/>
          <p:nvPr/>
        </p:nvSpPr>
        <p:spPr>
          <a:xfrm>
            <a:off x="7717740" y="3744754"/>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93" name="テキスト ボックス 92"/>
              <p:cNvSpPr txBox="1"/>
              <p:nvPr/>
            </p:nvSpPr>
            <p:spPr>
              <a:xfrm>
                <a:off x="7054230" y="6316853"/>
                <a:ext cx="922753"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p:sp>
            <p:nvSpPr>
              <p:cNvPr id="93" name="テキスト ボックス 92"/>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5" name="テキスト ボックス 9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p:sp>
            <p:nvSpPr>
              <p:cNvPr id="95" name="テキスト ボックス 9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8"/>
                <a:stretch>
                  <a:fillRect l="-3960" r="-2970"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23338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11</a:t>
            </a:r>
            <a:endParaRPr kumimoji="1" lang="ja-JP" altLang="en-US" sz="2400" b="1" dirty="0"/>
          </a:p>
        </p:txBody>
      </p:sp>
      <p:graphicFrame>
        <p:nvGraphicFramePr>
          <p:cNvPr id="60" name="コンテンツ プレースホルダー 4"/>
          <p:cNvGraphicFramePr>
            <a:graphicFrameLocks/>
          </p:cNvGraphicFramePr>
          <p:nvPr>
            <p:extLst>
              <p:ext uri="{D42A27DB-BD31-4B8C-83A1-F6EECF244321}">
                <p14:modId xmlns:p14="http://schemas.microsoft.com/office/powerpoint/2010/main" val="1735290274"/>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正方形/長方形 60"/>
          <p:cNvSpPr/>
          <p:nvPr/>
        </p:nvSpPr>
        <p:spPr>
          <a:xfrm>
            <a:off x="820683" y="4511862"/>
            <a:ext cx="4673974" cy="1531641"/>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826640" y="1486386"/>
            <a:ext cx="4673974" cy="230234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64" name="楕円 63"/>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4" name="テキスト ボックス 7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74" name="テキスト ボックス 7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75" name="テキスト ボックス 74"/>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6" name="テキスト ボックス 7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76" name="テキスト ボックス 7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7" name="テキスト ボックス 7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77" name="テキスト ボックス 7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8" name="テキスト ボックス 7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78" name="テキスト ボックス 7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9" name="テキスト ボックス 7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79" name="テキスト ボックス 7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80" name="テキスト ボックス 79"/>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81" name="楕円 80"/>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3" name="テキスト ボックス 82"/>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83" name="テキスト ボックス 82"/>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16"/>
                <a:stretch>
                  <a:fillRect l="-6322" t="-4878" r="-575" b="-26829"/>
                </a:stretch>
              </a:blipFill>
            </p:spPr>
            <p:txBody>
              <a:bodyPr/>
              <a:lstStyle/>
              <a:p>
                <a:r>
                  <a:rPr lang="ja-JP" altLang="en-US">
                    <a:noFill/>
                  </a:rPr>
                  <a:t> </a:t>
                </a:r>
              </a:p>
            </p:txBody>
          </p:sp>
        </mc:Fallback>
      </mc:AlternateContent>
      <p:sp>
        <p:nvSpPr>
          <p:cNvPr id="84" name="楕円 83"/>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6395562" y="4177241"/>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7" name="テキスト ボックス 86"/>
              <p:cNvSpPr txBox="1"/>
              <p:nvPr/>
            </p:nvSpPr>
            <p:spPr>
              <a:xfrm>
                <a:off x="7054230" y="6316853"/>
                <a:ext cx="922753"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p:sp>
            <p:nvSpPr>
              <p:cNvPr id="87" name="テキスト ボックス 86"/>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8" name="テキスト ボックス 87"/>
              <p:cNvSpPr txBox="1"/>
              <p:nvPr/>
            </p:nvSpPr>
            <p:spPr>
              <a:xfrm>
                <a:off x="6133642" y="4326189"/>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p:sp>
            <p:nvSpPr>
              <p:cNvPr id="88" name="テキスト ボックス 87"/>
              <p:cNvSpPr txBox="1">
                <a:spLocks noRot="1" noChangeAspect="1" noMove="1" noResize="1" noEditPoints="1" noAdjustHandles="1" noChangeArrowheads="1" noChangeShapeType="1" noTextEdit="1"/>
              </p:cNvSpPr>
              <p:nvPr/>
            </p:nvSpPr>
            <p:spPr>
              <a:xfrm>
                <a:off x="6133642" y="4326189"/>
                <a:ext cx="681982" cy="339324"/>
              </a:xfrm>
              <a:prstGeom prst="rect">
                <a:avLst/>
              </a:prstGeom>
              <a:blipFill>
                <a:blip r:embed="rId18"/>
                <a:stretch>
                  <a:fillRect l="-3571" r="-3571" b="-20000"/>
                </a:stretch>
              </a:blipFill>
            </p:spPr>
            <p:txBody>
              <a:bodyPr/>
              <a:lstStyle/>
              <a:p>
                <a:r>
                  <a:rPr lang="ja-JP" altLang="en-US">
                    <a:noFill/>
                  </a:rPr>
                  <a:t> </a:t>
                </a:r>
              </a:p>
            </p:txBody>
          </p:sp>
        </mc:Fallback>
      </mc:AlternateContent>
      <p:sp>
        <p:nvSpPr>
          <p:cNvPr id="89" name="角丸四角形吹き出し 88"/>
          <p:cNvSpPr/>
          <p:nvPr/>
        </p:nvSpPr>
        <p:spPr>
          <a:xfrm>
            <a:off x="7241969" y="1821557"/>
            <a:ext cx="3631977" cy="637150"/>
          </a:xfrm>
          <a:prstGeom prst="wedgeRoundRectCallout">
            <a:avLst>
              <a:gd name="adj1" fmla="val -44153"/>
              <a:gd name="adj2" fmla="val 74802"/>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黄色い探索範囲</a:t>
            </a:r>
            <a:r>
              <a:rPr kumimoji="1" lang="ja-JP" altLang="en-US" dirty="0">
                <a:solidFill>
                  <a:schemeClr val="tx1">
                    <a:lumMod val="75000"/>
                    <a:lumOff val="25000"/>
                  </a:schemeClr>
                </a:solidFill>
              </a:rPr>
              <a:t>内</a:t>
            </a:r>
            <a:r>
              <a:rPr kumimoji="1" lang="ja-JP" altLang="en-US" dirty="0" smtClean="0">
                <a:solidFill>
                  <a:schemeClr val="tx1">
                    <a:lumMod val="75000"/>
                    <a:lumOff val="25000"/>
                  </a:schemeClr>
                </a:solidFill>
              </a:rPr>
              <a:t>にランダムで生成</a:t>
            </a:r>
            <a:endParaRPr kumimoji="1" lang="ja-JP" altLang="en-US" dirty="0">
              <a:solidFill>
                <a:schemeClr val="tx1">
                  <a:lumMod val="75000"/>
                  <a:lumOff val="25000"/>
                </a:schemeClr>
              </a:solidFill>
            </a:endParaRPr>
          </a:p>
        </p:txBody>
      </p:sp>
    </p:spTree>
    <p:extLst>
      <p:ext uri="{BB962C8B-B14F-4D97-AF65-F5344CB8AC3E}">
        <p14:creationId xmlns:p14="http://schemas.microsoft.com/office/powerpoint/2010/main" val="2634577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endParaRPr kumimoji="1" lang="ja-JP" altLang="en-US" dirty="0"/>
          </a:p>
        </p:txBody>
      </p:sp>
      <p:sp>
        <p:nvSpPr>
          <p:cNvPr id="3" name="コンテンツ プレースホルダー 2"/>
          <p:cNvSpPr>
            <a:spLocks noGrp="1"/>
          </p:cNvSpPr>
          <p:nvPr>
            <p:ph idx="1"/>
          </p:nvPr>
        </p:nvSpPr>
        <p:spPr/>
        <p:txBody>
          <a:bodyPr/>
          <a:lstStyle/>
          <a:p>
            <a:endParaRPr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12</a:t>
            </a:r>
            <a:endParaRPr kumimoji="1" lang="ja-JP" altLang="en-US" sz="2400" b="1" dirty="0"/>
          </a:p>
        </p:txBody>
      </p:sp>
      <p:graphicFrame>
        <p:nvGraphicFramePr>
          <p:cNvPr id="54" name="コンテンツ プレースホルダー 4"/>
          <p:cNvGraphicFramePr>
            <a:graphicFrameLocks/>
          </p:cNvGraphicFramePr>
          <p:nvPr>
            <p:extLst>
              <p:ext uri="{D42A27DB-BD31-4B8C-83A1-F6EECF244321}">
                <p14:modId xmlns:p14="http://schemas.microsoft.com/office/powerpoint/2010/main" val="788283937"/>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 name="正方形/長方形 54"/>
          <p:cNvSpPr/>
          <p:nvPr/>
        </p:nvSpPr>
        <p:spPr>
          <a:xfrm>
            <a:off x="820683" y="5293050"/>
            <a:ext cx="4673974" cy="7504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6640" y="1486386"/>
            <a:ext cx="4673974" cy="300293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58" name="楕円 57"/>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8" name="テキスト ボックス 6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68" name="テキスト ボックス 6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9" name="テキスト ボックス 68"/>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69" name="テキスト ボックス 68"/>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0" name="テキスト ボックス 6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70" name="テキスト ボックス 6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1" name="テキスト ボックス 70"/>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71" name="テキスト ボックス 70"/>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2" name="テキスト ボックス 7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72" name="テキスト ボックス 7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3" name="テキスト ボックス 7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73" name="テキスト ボックス 7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4" name="テキスト ボックス 7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74" name="テキスト ボックス 7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p:sp>
        <p:nvSpPr>
          <p:cNvPr id="75" name="楕円 7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77" name="テキスト ボックス 76"/>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77" name="テキスト ボックス 76"/>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16"/>
                <a:stretch>
                  <a:fillRect l="-6322" t="-4878" r="-575" b="-26829"/>
                </a:stretch>
              </a:blipFill>
            </p:spPr>
            <p:txBody>
              <a:bodyPr/>
              <a:lstStyle/>
              <a:p>
                <a:r>
                  <a:rPr lang="ja-JP" altLang="en-US">
                    <a:noFill/>
                  </a:rPr>
                  <a:t> </a:t>
                </a:r>
              </a:p>
            </p:txBody>
          </p:sp>
        </mc:Fallback>
      </mc:AlternateContent>
      <p:sp>
        <p:nvSpPr>
          <p:cNvPr id="78" name="楕円 7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p:cNvSpPr/>
          <p:nvPr/>
        </p:nvSpPr>
        <p:spPr>
          <a:xfrm>
            <a:off x="6395562" y="4177241"/>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1" name="テキスト ボックス 80"/>
              <p:cNvSpPr txBox="1"/>
              <p:nvPr/>
            </p:nvSpPr>
            <p:spPr>
              <a:xfrm>
                <a:off x="7054230" y="6316853"/>
                <a:ext cx="922753"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p:sp>
            <p:nvSpPr>
              <p:cNvPr id="81" name="テキスト ボックス 80"/>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7"/>
                <a:stretch>
                  <a:fillRect l="-13158" t="-24390" r="-8553" b="-487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2" name="テキスト ボックス 81"/>
              <p:cNvSpPr txBox="1"/>
              <p:nvPr/>
            </p:nvSpPr>
            <p:spPr>
              <a:xfrm>
                <a:off x="6133642" y="4326189"/>
                <a:ext cx="681982"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𝑟𝑛𝑑</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p:sp>
            <p:nvSpPr>
              <p:cNvPr id="82" name="テキスト ボックス 81"/>
              <p:cNvSpPr txBox="1">
                <a:spLocks noRot="1" noChangeAspect="1" noMove="1" noResize="1" noEditPoints="1" noAdjustHandles="1" noChangeArrowheads="1" noChangeShapeType="1" noTextEdit="1"/>
              </p:cNvSpPr>
              <p:nvPr/>
            </p:nvSpPr>
            <p:spPr>
              <a:xfrm>
                <a:off x="6133642" y="4326189"/>
                <a:ext cx="681982" cy="339324"/>
              </a:xfrm>
              <a:prstGeom prst="rect">
                <a:avLst/>
              </a:prstGeom>
              <a:blipFill>
                <a:blip r:embed="rId18"/>
                <a:stretch>
                  <a:fillRect l="-3571" r="-3571" b="-20000"/>
                </a:stretch>
              </a:blipFill>
            </p:spPr>
            <p:txBody>
              <a:bodyPr/>
              <a:lstStyle/>
              <a:p>
                <a:r>
                  <a:rPr lang="ja-JP" altLang="en-US">
                    <a:noFill/>
                  </a:rPr>
                  <a:t> </a:t>
                </a:r>
              </a:p>
            </p:txBody>
          </p:sp>
        </mc:Fallback>
      </mc:AlternateContent>
      <p:sp>
        <p:nvSpPr>
          <p:cNvPr id="84" name="楕円 83"/>
          <p:cNvSpPr/>
          <p:nvPr/>
        </p:nvSpPr>
        <p:spPr>
          <a:xfrm>
            <a:off x="7717740" y="3744754"/>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5" name="テキスト ボックス 84"/>
              <p:cNvSpPr txBox="1"/>
              <p:nvPr/>
            </p:nvSpPr>
            <p:spPr>
              <a:xfrm>
                <a:off x="7232686" y="3289635"/>
                <a:ext cx="611449" cy="33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lumMod val="75000"/>
                                </a:schemeClr>
                              </a:solidFill>
                              <a:latin typeface="Cambria Math" panose="02040503050406030204" pitchFamily="18" charset="0"/>
                            </a:rPr>
                          </m:ctrlPr>
                        </m:sSubPr>
                        <m:e>
                          <m:sSub>
                            <m:sSubPr>
                              <m:ctrlPr>
                                <a:rPr kumimoji="1" lang="en-US" altLang="ja-JP" sz="2000" b="0" i="1" smtClean="0">
                                  <a:solidFill>
                                    <a:schemeClr val="accent6">
                                      <a:lumMod val="75000"/>
                                    </a:schemeClr>
                                  </a:solidFill>
                                  <a:latin typeface="Cambria Math" panose="02040503050406030204" pitchFamily="18" charset="0"/>
                                </a:rPr>
                              </m:ctrlPr>
                            </m:sSubPr>
                            <m:e>
                              <m:r>
                                <a:rPr kumimoji="1" lang="en-US" altLang="ja-JP" sz="2000" b="0" i="1" smtClean="0">
                                  <a:solidFill>
                                    <a:schemeClr val="accent6">
                                      <a:lumMod val="75000"/>
                                    </a:schemeClr>
                                  </a:solidFill>
                                  <a:latin typeface="Cambria Math" panose="02040503050406030204" pitchFamily="18" charset="0"/>
                                </a:rPr>
                                <m:t>𝑥</m:t>
                              </m:r>
                            </m:e>
                            <m:sub>
                              <m:r>
                                <a:rPr kumimoji="1" lang="en-US" altLang="ja-JP" sz="2000" b="0" i="1" smtClean="0">
                                  <a:solidFill>
                                    <a:schemeClr val="accent6">
                                      <a:lumMod val="75000"/>
                                    </a:schemeClr>
                                  </a:solidFill>
                                  <a:latin typeface="Cambria Math" panose="02040503050406030204" pitchFamily="18" charset="0"/>
                                </a:rPr>
                                <m:t>𝑙𝑜𝑐</m:t>
                              </m:r>
                            </m:sub>
                          </m:sSub>
                        </m:e>
                        <m:sub>
                          <m:r>
                            <a:rPr kumimoji="1" lang="en-US" altLang="ja-JP" sz="2000" b="0" i="1" smtClean="0">
                              <a:solidFill>
                                <a:schemeClr val="accent6">
                                  <a:lumMod val="75000"/>
                                </a:schemeClr>
                              </a:solidFill>
                              <a:latin typeface="Cambria Math" panose="02040503050406030204" pitchFamily="18" charset="0"/>
                            </a:rPr>
                            <m:t>3</m:t>
                          </m:r>
                        </m:sub>
                      </m:sSub>
                    </m:oMath>
                  </m:oMathPara>
                </a14:m>
                <a:endParaRPr kumimoji="1" lang="ja-JP" altLang="en-US" sz="2000" dirty="0">
                  <a:solidFill>
                    <a:schemeClr val="accent6">
                      <a:lumMod val="75000"/>
                    </a:schemeClr>
                  </a:solidFill>
                </a:endParaRPr>
              </a:p>
            </p:txBody>
          </p:sp>
        </mc:Choice>
        <mc:Fallback>
          <p:sp>
            <p:nvSpPr>
              <p:cNvPr id="85" name="テキスト ボックス 84"/>
              <p:cNvSpPr txBox="1">
                <a:spLocks noRot="1" noChangeAspect="1" noMove="1" noResize="1" noEditPoints="1" noAdjustHandles="1" noChangeArrowheads="1" noChangeShapeType="1" noTextEdit="1"/>
              </p:cNvSpPr>
              <p:nvPr/>
            </p:nvSpPr>
            <p:spPr>
              <a:xfrm>
                <a:off x="7232686" y="3289635"/>
                <a:ext cx="611449" cy="339324"/>
              </a:xfrm>
              <a:prstGeom prst="rect">
                <a:avLst/>
              </a:prstGeom>
              <a:blipFill>
                <a:blip r:embed="rId19"/>
                <a:stretch>
                  <a:fillRect l="-3960" r="-2970" b="-20000"/>
                </a:stretch>
              </a:blipFill>
            </p:spPr>
            <p:txBody>
              <a:bodyPr/>
              <a:lstStyle/>
              <a:p>
                <a:r>
                  <a:rPr lang="ja-JP" altLang="en-US">
                    <a:noFill/>
                  </a:rPr>
                  <a:t> </a:t>
                </a:r>
              </a:p>
            </p:txBody>
          </p:sp>
        </mc:Fallback>
      </mc:AlternateContent>
      <p:sp>
        <p:nvSpPr>
          <p:cNvPr id="86" name="楕円 85"/>
          <p:cNvSpPr/>
          <p:nvPr/>
        </p:nvSpPr>
        <p:spPr>
          <a:xfrm>
            <a:off x="6219565" y="376057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7" name="テキスト ボックス 86"/>
              <p:cNvSpPr txBox="1"/>
              <p:nvPr/>
            </p:nvSpPr>
            <p:spPr>
              <a:xfrm>
                <a:off x="6107573" y="3892501"/>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accent6"/>
                              </a:solidFill>
                              <a:latin typeface="Cambria Math" panose="02040503050406030204" pitchFamily="18" charset="0"/>
                            </a:rPr>
                          </m:ctrlPr>
                        </m:sSubSup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3</m:t>
                          </m:r>
                        </m:sub>
                        <m:sup>
                          <m:r>
                            <a:rPr kumimoji="1" lang="en-US" altLang="ja-JP" sz="2000" b="0" i="1" smtClean="0">
                              <a:solidFill>
                                <a:schemeClr val="accent6"/>
                              </a:solidFill>
                              <a:latin typeface="Cambria Math" panose="02040503050406030204" pitchFamily="18" charset="0"/>
                            </a:rPr>
                            <m:t>𝑡</m:t>
                          </m:r>
                          <m:r>
                            <a:rPr kumimoji="1" lang="en-US" altLang="ja-JP" sz="2000" b="0" i="1" smtClean="0">
                              <a:solidFill>
                                <a:schemeClr val="accent6"/>
                              </a:solidFill>
                              <a:latin typeface="Cambria Math" panose="02040503050406030204" pitchFamily="18" charset="0"/>
                            </a:rPr>
                            <m:t>+1</m:t>
                          </m:r>
                        </m:sup>
                      </m:sSubSup>
                    </m:oMath>
                  </m:oMathPara>
                </a14:m>
                <a:endParaRPr kumimoji="1" lang="ja-JP" altLang="en-US" sz="2000" dirty="0">
                  <a:solidFill>
                    <a:schemeClr val="accent6"/>
                  </a:solidFill>
                </a:endParaRPr>
              </a:p>
            </p:txBody>
          </p:sp>
        </mc:Choice>
        <mc:Fallback>
          <p:sp>
            <p:nvSpPr>
              <p:cNvPr id="87" name="テキスト ボックス 86"/>
              <p:cNvSpPr txBox="1">
                <a:spLocks noRot="1" noChangeAspect="1" noMove="1" noResize="1" noEditPoints="1" noAdjustHandles="1" noChangeArrowheads="1" noChangeShapeType="1" noTextEdit="1"/>
              </p:cNvSpPr>
              <p:nvPr/>
            </p:nvSpPr>
            <p:spPr>
              <a:xfrm>
                <a:off x="6107573" y="3892501"/>
                <a:ext cx="563488" cy="314510"/>
              </a:xfrm>
              <a:prstGeom prst="rect">
                <a:avLst/>
              </a:prstGeom>
              <a:blipFill>
                <a:blip r:embed="rId20"/>
                <a:stretch>
                  <a:fillRect l="-5435" r="-3261" b="-196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07225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2"/>
                                        </p:tgtEl>
                                      </p:cBhvr>
                                    </p:animEffect>
                                    <p:set>
                                      <p:cBhvr>
                                        <p:cTn id="7" dur="1" fill="hold">
                                          <p:stCondLst>
                                            <p:cond delay="499"/>
                                          </p:stCondLst>
                                        </p:cTn>
                                        <p:tgtEl>
                                          <p:spTgt spid="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6"/>
                                        </p:tgtEl>
                                      </p:cBhvr>
                                    </p:animEffect>
                                    <p:set>
                                      <p:cBhvr>
                                        <p:cTn id="13" dur="1" fill="hold">
                                          <p:stCondLst>
                                            <p:cond delay="499"/>
                                          </p:stCondLst>
                                        </p:cTn>
                                        <p:tgtEl>
                                          <p:spTgt spid="8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7"/>
                                        </p:tgtEl>
                                      </p:cBhvr>
                                    </p:animEffect>
                                    <p:set>
                                      <p:cBhvr>
                                        <p:cTn id="16"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2" grpId="0"/>
      <p:bldP spid="86" grpId="0" animBg="1"/>
      <p:bldP spid="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DNRBA</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15" name="テキスト ボックス 1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13</a:t>
            </a:r>
            <a:endParaRPr kumimoji="1" lang="ja-JP" altLang="en-US" sz="2400" b="1" dirty="0"/>
          </a:p>
        </p:txBody>
      </p:sp>
      <p:graphicFrame>
        <p:nvGraphicFramePr>
          <p:cNvPr id="32" name="コンテンツ プレースホルダー 4"/>
          <p:cNvGraphicFramePr>
            <a:graphicFrameLocks/>
          </p:cNvGraphicFramePr>
          <p:nvPr>
            <p:extLst>
              <p:ext uri="{D42A27DB-BD31-4B8C-83A1-F6EECF244321}">
                <p14:modId xmlns:p14="http://schemas.microsoft.com/office/powerpoint/2010/main" val="1589430447"/>
              </p:ext>
            </p:extLst>
          </p:nvPr>
        </p:nvGraphicFramePr>
        <p:xfrm>
          <a:off x="243173" y="1642891"/>
          <a:ext cx="5144375" cy="451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正方形/長方形 32"/>
          <p:cNvSpPr/>
          <p:nvPr/>
        </p:nvSpPr>
        <p:spPr>
          <a:xfrm>
            <a:off x="826640" y="1486385"/>
            <a:ext cx="4673974" cy="369109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コンテンツ プレースホルダー 78"/>
          <p:cNvPicPr>
            <a:picLocks noGrp="1" noChangeAspect="1"/>
          </p:cNvPicPr>
          <p:nvPr>
            <p:ph idx="10"/>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p:spPr>
      </p:pic>
      <p:sp>
        <p:nvSpPr>
          <p:cNvPr id="35" name="楕円 34"/>
          <p:cNvSpPr/>
          <p:nvPr/>
        </p:nvSpPr>
        <p:spPr>
          <a:xfrm>
            <a:off x="5896508" y="2539827"/>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8021424" y="2444400"/>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8136592" y="3904858"/>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6555843" y="3846302"/>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7312869" y="2931916"/>
            <a:ext cx="1512000" cy="1512000"/>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p:cNvSpPr/>
          <p:nvPr/>
        </p:nvSpPr>
        <p:spPr>
          <a:xfrm>
            <a:off x="6046534" y="2631182"/>
            <a:ext cx="2268000" cy="2268000"/>
          </a:xfrm>
          <a:prstGeom prst="ellipse">
            <a:avLst/>
          </a:prstGeom>
          <a:solidFill>
            <a:srgbClr val="F8F200">
              <a:alpha val="20000"/>
            </a:srgbClr>
          </a:solidFill>
          <a:ln>
            <a:solidFill>
              <a:srgbClr val="FFFC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8" name="テキスト ボックス 4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48" name="テキスト ボックス 4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テキスト ボックス 48"/>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49" name="テキスト ボックス 48"/>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 name="テキスト ボックス 49"/>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50" name="テキスト ボックス 49"/>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2" name="テキスト ボックス 51"/>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52" name="テキスト ボックス 51"/>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3" name="テキスト ボックス 52"/>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53" name="テキスト ボックス 52"/>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4" name="テキスト ボックス 53"/>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54" name="テキスト ボックス 53"/>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p:sp>
        <p:nvSpPr>
          <p:cNvPr id="55" name="楕円 5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7" name="テキスト ボックス 56"/>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57" name="テキスト ボックス 56"/>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15"/>
                <a:stretch>
                  <a:fillRect l="-6322" t="-4878" r="-575" b="-26829"/>
                </a:stretch>
              </a:blipFill>
            </p:spPr>
            <p:txBody>
              <a:bodyPr/>
              <a:lstStyle/>
              <a:p>
                <a:r>
                  <a:rPr lang="ja-JP" altLang="en-US">
                    <a:noFill/>
                  </a:rPr>
                  <a:t> </a:t>
                </a:r>
              </a:p>
            </p:txBody>
          </p:sp>
        </mc:Fallback>
      </mc:AlternateContent>
      <p:sp>
        <p:nvSpPr>
          <p:cNvPr id="60" name="楕円 59"/>
          <p:cNvSpPr/>
          <p:nvPr/>
        </p:nvSpPr>
        <p:spPr>
          <a:xfrm>
            <a:off x="6844029" y="6382622"/>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1" name="テキスト ボックス 60"/>
              <p:cNvSpPr txBox="1"/>
              <p:nvPr/>
            </p:nvSpPr>
            <p:spPr>
              <a:xfrm>
                <a:off x="7054230" y="6316853"/>
                <a:ext cx="922753"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p:sp>
            <p:nvSpPr>
              <p:cNvPr id="61" name="テキスト ボックス 60"/>
              <p:cNvSpPr txBox="1">
                <a:spLocks noRot="1" noChangeAspect="1" noMove="1" noResize="1" noEditPoints="1" noAdjustHandles="1" noChangeArrowheads="1" noChangeShapeType="1" noTextEdit="1"/>
              </p:cNvSpPr>
              <p:nvPr/>
            </p:nvSpPr>
            <p:spPr>
              <a:xfrm>
                <a:off x="7054230" y="6316853"/>
                <a:ext cx="922753" cy="246606"/>
              </a:xfrm>
              <a:prstGeom prst="rect">
                <a:avLst/>
              </a:prstGeom>
              <a:blipFill>
                <a:blip r:embed="rId16"/>
                <a:stretch>
                  <a:fillRect l="-13158" t="-24390" r="-8553" b="-48780"/>
                </a:stretch>
              </a:blipFill>
            </p:spPr>
            <p:txBody>
              <a:bodyPr/>
              <a:lstStyle/>
              <a:p>
                <a:r>
                  <a:rPr lang="ja-JP" altLang="en-US">
                    <a:noFill/>
                  </a:rPr>
                  <a:t> </a:t>
                </a:r>
              </a:p>
            </p:txBody>
          </p:sp>
        </mc:Fallback>
      </mc:AlternateContent>
      <p:sp>
        <p:nvSpPr>
          <p:cNvPr id="63" name="楕円 62"/>
          <p:cNvSpPr/>
          <p:nvPr/>
        </p:nvSpPr>
        <p:spPr>
          <a:xfrm>
            <a:off x="7717740" y="3744754"/>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4" name="テキスト ボックス 63"/>
              <p:cNvSpPr txBox="1"/>
              <p:nvPr/>
            </p:nvSpPr>
            <p:spPr>
              <a:xfrm>
                <a:off x="7281166" y="3489646"/>
                <a:ext cx="563488" cy="31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000" b="0" i="1" smtClean="0">
                              <a:solidFill>
                                <a:schemeClr val="tx1"/>
                              </a:solidFill>
                              <a:latin typeface="Cambria Math" panose="02040503050406030204" pitchFamily="18" charset="0"/>
                            </a:rPr>
                          </m:ctrlPr>
                        </m:sSubSup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3</m:t>
                          </m:r>
                        </m:sub>
                        <m:sup>
                          <m:r>
                            <a:rPr kumimoji="1" lang="en-US" altLang="ja-JP" sz="2000" b="0" i="1" smtClean="0">
                              <a:solidFill>
                                <a:schemeClr val="tx1"/>
                              </a:solidFill>
                              <a:latin typeface="Cambria Math" panose="02040503050406030204" pitchFamily="18" charset="0"/>
                            </a:rPr>
                            <m:t>𝑡</m:t>
                          </m:r>
                          <m:r>
                            <a:rPr kumimoji="1" lang="en-US" altLang="ja-JP" sz="2000" b="0" i="1" smtClean="0">
                              <a:solidFill>
                                <a:schemeClr val="tx1"/>
                              </a:solidFill>
                              <a:latin typeface="Cambria Math" panose="02040503050406030204" pitchFamily="18" charset="0"/>
                            </a:rPr>
                            <m:t>+1</m:t>
                          </m:r>
                        </m:sup>
                      </m:sSubSup>
                    </m:oMath>
                  </m:oMathPara>
                </a14:m>
                <a:endParaRPr kumimoji="1" lang="ja-JP" altLang="en-US" sz="2000" dirty="0">
                  <a:solidFill>
                    <a:schemeClr val="tx1"/>
                  </a:solidFill>
                </a:endParaRPr>
              </a:p>
            </p:txBody>
          </p:sp>
        </mc:Choice>
        <mc:Fallback>
          <p:sp>
            <p:nvSpPr>
              <p:cNvPr id="64" name="テキスト ボックス 63"/>
              <p:cNvSpPr txBox="1">
                <a:spLocks noRot="1" noChangeAspect="1" noMove="1" noResize="1" noEditPoints="1" noAdjustHandles="1" noChangeArrowheads="1" noChangeShapeType="1" noTextEdit="1"/>
              </p:cNvSpPr>
              <p:nvPr/>
            </p:nvSpPr>
            <p:spPr>
              <a:xfrm>
                <a:off x="7281166" y="3489646"/>
                <a:ext cx="563488" cy="314510"/>
              </a:xfrm>
              <a:prstGeom prst="rect">
                <a:avLst/>
              </a:prstGeom>
              <a:blipFill>
                <a:blip r:embed="rId17"/>
                <a:stretch>
                  <a:fillRect l="-4301" r="-2151" b="-192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139472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複数解</a:t>
            </a:r>
            <a:r>
              <a:rPr kumimoji="1" lang="en-US" altLang="ja-JP" dirty="0" smtClean="0"/>
              <a:t>(</a:t>
            </a:r>
            <a:r>
              <a:rPr kumimoji="1" lang="ja-JP" altLang="en-US" dirty="0" smtClean="0"/>
              <a:t>最適解と局所解</a:t>
            </a:r>
            <a:r>
              <a:rPr kumimoji="1" lang="en-US" altLang="ja-JP" dirty="0" smtClean="0"/>
              <a:t>)</a:t>
            </a:r>
            <a:r>
              <a:rPr kumimoji="1" lang="ja-JP" altLang="en-US" dirty="0" smtClean="0"/>
              <a:t>を持つ多峰性関数の最小化問題</a:t>
            </a:r>
            <a:endParaRPr kumimoji="1" lang="ja-JP" altLang="en-US" dirty="0"/>
          </a:p>
        </p:txBody>
      </p:sp>
      <p:pic>
        <p:nvPicPr>
          <p:cNvPr id="7" name="コンテンツ プレースホルダー 6"/>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a:off x="1396910" y="1949299"/>
            <a:ext cx="2121292" cy="1590969"/>
          </a:xfr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7525" y="1949299"/>
            <a:ext cx="2121293" cy="1590969"/>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9483" y="1949299"/>
            <a:ext cx="2121293" cy="1590969"/>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4950" y="1950614"/>
            <a:ext cx="2117785" cy="1588339"/>
          </a:xfrm>
          <a:prstGeom prst="rect">
            <a:avLst/>
          </a:prstGeom>
        </p:spPr>
      </p:pic>
      <mc:AlternateContent xmlns:mc="http://schemas.openxmlformats.org/markup-compatibility/2006">
        <mc:Choice xmlns:a14="http://schemas.microsoft.com/office/drawing/2010/main" Requires="a14">
          <p:graphicFrame>
            <p:nvGraphicFramePr>
              <p:cNvPr id="11" name="表 10"/>
              <p:cNvGraphicFramePr>
                <a:graphicFrameLocks noGrp="1"/>
              </p:cNvGraphicFramePr>
              <p:nvPr>
                <p:extLst>
                  <p:ext uri="{D42A27DB-BD31-4B8C-83A1-F6EECF244321}">
                    <p14:modId xmlns:p14="http://schemas.microsoft.com/office/powerpoint/2010/main" val="2720778932"/>
                  </p:ext>
                </p:extLst>
              </p:nvPr>
            </p:nvGraphicFramePr>
            <p:xfrm>
              <a:off x="243175" y="3538195"/>
              <a:ext cx="890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908000">
                      <a:extLst>
                        <a:ext uri="{9D8B030D-6E8A-4147-A177-3AD203B41FA5}">
                          <a16:colId xmlns:a16="http://schemas.microsoft.com/office/drawing/2014/main" val="2961033702"/>
                        </a:ext>
                      </a:extLst>
                    </a:gridCol>
                    <a:gridCol w="1908000">
                      <a:extLst>
                        <a:ext uri="{9D8B030D-6E8A-4147-A177-3AD203B41FA5}">
                          <a16:colId xmlns:a16="http://schemas.microsoft.com/office/drawing/2014/main" val="2118002810"/>
                        </a:ext>
                      </a:extLst>
                    </a:gridCol>
                    <a:gridCol w="1908000">
                      <a:extLst>
                        <a:ext uri="{9D8B030D-6E8A-4147-A177-3AD203B41FA5}">
                          <a16:colId xmlns:a16="http://schemas.microsoft.com/office/drawing/2014/main" val="2751808418"/>
                        </a:ext>
                      </a:extLst>
                    </a:gridCol>
                    <a:gridCol w="1908000">
                      <a:extLst>
                        <a:ext uri="{9D8B030D-6E8A-4147-A177-3AD203B41FA5}">
                          <a16:colId xmlns:a16="http://schemas.microsoft.com/office/drawing/2014/main" val="1981306299"/>
                        </a:ext>
                      </a:extLst>
                    </a:gridCol>
                  </a:tblGrid>
                  <a:tr h="715439">
                    <a:tc>
                      <a:txBody>
                        <a:bodyPr/>
                        <a:lstStyle/>
                        <a:p>
                          <a:pPr algn="ctr"/>
                          <a:r>
                            <a:rPr kumimoji="1" lang="ja-JP" altLang="en-US" sz="2000" b="1" dirty="0" smtClean="0">
                              <a:solidFill>
                                <a:schemeClr val="bg1"/>
                              </a:solidFill>
                            </a:rPr>
                            <a:t>関数</a:t>
                          </a:r>
                          <a:endParaRPr kumimoji="1" lang="ja-JP" altLang="en-US" sz="2000" b="1" dirty="0">
                            <a:solidFill>
                              <a:schemeClr val="bg1"/>
                            </a:solidFill>
                          </a:endParaRPr>
                        </a:p>
                      </a:txBody>
                      <a:tcPr marL="0" marR="18894" marT="37787" marB="37787">
                        <a:solidFill>
                          <a:schemeClr val="accent6"/>
                        </a:solidFill>
                      </a:tcPr>
                    </a:tc>
                    <a:tc>
                      <a:txBody>
                        <a:bodyPr/>
                        <a:lstStyle/>
                        <a:p>
                          <a:pPr algn="ctr"/>
                          <a14:m>
                            <m:oMath xmlns:m="http://schemas.openxmlformats.org/officeDocument/2006/math">
                              <m:sSub>
                                <m:sSubPr>
                                  <m:ctrlPr>
                                    <a:rPr kumimoji="1" lang="en-US" altLang="ja-JP" sz="2000" b="1" i="1" smtClean="0">
                                      <a:solidFill>
                                        <a:schemeClr val="bg1"/>
                                      </a:solidFill>
                                      <a:latin typeface="Cambria Math" panose="02040503050406030204" pitchFamily="18" charset="0"/>
                                    </a:rPr>
                                  </m:ctrlPr>
                                </m:sSubPr>
                                <m:e>
                                  <m:r>
                                    <a:rPr kumimoji="1" lang="en-US" altLang="ja-JP" sz="2000" b="1" i="1" smtClean="0">
                                      <a:solidFill>
                                        <a:schemeClr val="bg1"/>
                                      </a:solidFill>
                                      <a:latin typeface="Cambria Math" panose="02040503050406030204" pitchFamily="18" charset="0"/>
                                    </a:rPr>
                                    <m:t>𝑭</m:t>
                                  </m:r>
                                </m:e>
                                <m:sub>
                                  <m:r>
                                    <a:rPr kumimoji="1" lang="en-US" altLang="ja-JP" sz="2000" b="1" i="1" smtClean="0">
                                      <a:solidFill>
                                        <a:schemeClr val="bg1"/>
                                      </a:solidFill>
                                      <a:latin typeface="Cambria Math" panose="02040503050406030204" pitchFamily="18" charset="0"/>
                                    </a:rPr>
                                    <m:t>𝟏</m:t>
                                  </m:r>
                                </m:sub>
                              </m:sSub>
                              <m:r>
                                <a:rPr kumimoji="1" lang="en-US" altLang="ja-JP" sz="2000" b="1" i="1" smtClean="0">
                                  <a:solidFill>
                                    <a:schemeClr val="bg1"/>
                                  </a:solidFill>
                                  <a:latin typeface="Cambria Math" panose="02040503050406030204" pitchFamily="18" charset="0"/>
                                </a:rPr>
                                <m:t>: </m:t>
                              </m:r>
                            </m:oMath>
                          </a14:m>
                          <a:r>
                            <a:rPr kumimoji="1" lang="en-US" altLang="ja-JP" sz="2000" b="1" dirty="0" err="1" smtClean="0">
                              <a:solidFill>
                                <a:schemeClr val="bg1"/>
                              </a:solidFill>
                            </a:rPr>
                            <a:t>Griewank</a:t>
                          </a:r>
                          <a:endParaRPr kumimoji="1" lang="ja-JP" altLang="en-US" sz="2000" b="1" dirty="0">
                            <a:solidFill>
                              <a:schemeClr val="bg1"/>
                            </a:solidFill>
                          </a:endParaRPr>
                        </a:p>
                      </a:txBody>
                      <a:tcPr marL="0" marR="18894" marT="37787" marB="37787">
                        <a:solidFill>
                          <a:schemeClr val="accent6"/>
                        </a:solidFill>
                      </a:tcPr>
                    </a:tc>
                    <a:tc>
                      <a:txBody>
                        <a:bodyPr/>
                        <a:lstStyle/>
                        <a:p>
                          <a:pPr algn="ctr"/>
                          <a14:m>
                            <m:oMath xmlns:m="http://schemas.openxmlformats.org/officeDocument/2006/math">
                              <m:sSub>
                                <m:sSubPr>
                                  <m:ctrlPr>
                                    <a:rPr kumimoji="1" lang="en-US" altLang="ja-JP" sz="2000" b="1" i="1" smtClean="0">
                                      <a:solidFill>
                                        <a:schemeClr val="bg1"/>
                                      </a:solidFill>
                                      <a:latin typeface="Cambria Math" panose="02040503050406030204" pitchFamily="18" charset="0"/>
                                    </a:rPr>
                                  </m:ctrlPr>
                                </m:sSubPr>
                                <m:e>
                                  <m:r>
                                    <a:rPr kumimoji="1" lang="en-US" altLang="ja-JP" sz="2000" b="1" i="1" smtClean="0">
                                      <a:solidFill>
                                        <a:schemeClr val="bg1"/>
                                      </a:solidFill>
                                      <a:latin typeface="Cambria Math" panose="02040503050406030204" pitchFamily="18" charset="0"/>
                                    </a:rPr>
                                    <m:t>𝑭</m:t>
                                  </m:r>
                                </m:e>
                                <m:sub>
                                  <m:r>
                                    <a:rPr kumimoji="1" lang="en-US" altLang="ja-JP" sz="2000" b="1" i="1" smtClean="0">
                                      <a:solidFill>
                                        <a:schemeClr val="bg1"/>
                                      </a:solidFill>
                                      <a:latin typeface="Cambria Math" panose="02040503050406030204" pitchFamily="18" charset="0"/>
                                    </a:rPr>
                                    <m:t>𝟐</m:t>
                                  </m:r>
                                </m:sub>
                              </m:sSub>
                              <m:r>
                                <a:rPr kumimoji="1" lang="en-US" altLang="ja-JP" sz="2000" b="1" i="1" smtClean="0">
                                  <a:solidFill>
                                    <a:schemeClr val="bg1"/>
                                  </a:solidFill>
                                  <a:latin typeface="Cambria Math" panose="02040503050406030204" pitchFamily="18" charset="0"/>
                                </a:rPr>
                                <m:t>: </m:t>
                              </m:r>
                            </m:oMath>
                          </a14:m>
                          <a:r>
                            <a:rPr kumimoji="1" lang="en-US" altLang="ja-JP" sz="2000" b="1" dirty="0" smtClean="0">
                              <a:solidFill>
                                <a:schemeClr val="bg1"/>
                              </a:solidFill>
                            </a:rPr>
                            <a:t>Six-Hump </a:t>
                          </a:r>
                          <a:r>
                            <a:rPr kumimoji="1" lang="en-US" altLang="ja-JP" sz="2000" b="1" dirty="0" smtClean="0">
                              <a:solidFill>
                                <a:schemeClr val="bg1"/>
                              </a:solidFill>
                            </a:rPr>
                            <a:t/>
                          </a:r>
                          <a:br>
                            <a:rPr kumimoji="1" lang="en-US" altLang="ja-JP" sz="2000" b="1" dirty="0" smtClean="0">
                              <a:solidFill>
                                <a:schemeClr val="bg1"/>
                              </a:solidFill>
                            </a:rPr>
                          </a:br>
                          <a:r>
                            <a:rPr kumimoji="1" lang="en-US" altLang="ja-JP" sz="2000" b="1" dirty="0" smtClean="0">
                              <a:solidFill>
                                <a:schemeClr val="bg1"/>
                              </a:solidFill>
                            </a:rPr>
                            <a:t>Camel</a:t>
                          </a:r>
                          <a:endParaRPr kumimoji="1" lang="ja-JP" altLang="en-US" sz="2000" b="1" dirty="0">
                            <a:solidFill>
                              <a:schemeClr val="bg1"/>
                            </a:solidFill>
                          </a:endParaRPr>
                        </a:p>
                      </a:txBody>
                      <a:tcPr marL="0" marR="18894" marT="37787" marB="37787">
                        <a:solidFill>
                          <a:schemeClr val="accent6"/>
                        </a:solidFill>
                      </a:tcPr>
                    </a:tc>
                    <a:tc>
                      <a:txBody>
                        <a:bodyPr/>
                        <a:lstStyle/>
                        <a:p>
                          <a:pPr algn="ctr"/>
                          <a14:m>
                            <m:oMath xmlns:m="http://schemas.openxmlformats.org/officeDocument/2006/math">
                              <m:sSub>
                                <m:sSubPr>
                                  <m:ctrlPr>
                                    <a:rPr kumimoji="1" lang="en-US" altLang="ja-JP" sz="2000" b="1" i="1" smtClean="0">
                                      <a:solidFill>
                                        <a:schemeClr val="bg1"/>
                                      </a:solidFill>
                                      <a:latin typeface="Cambria Math" panose="02040503050406030204" pitchFamily="18" charset="0"/>
                                    </a:rPr>
                                  </m:ctrlPr>
                                </m:sSubPr>
                                <m:e>
                                  <m:r>
                                    <a:rPr kumimoji="1" lang="en-US" altLang="ja-JP" sz="2000" b="1" i="1" smtClean="0">
                                      <a:solidFill>
                                        <a:schemeClr val="bg1"/>
                                      </a:solidFill>
                                      <a:latin typeface="Cambria Math" panose="02040503050406030204" pitchFamily="18" charset="0"/>
                                    </a:rPr>
                                    <m:t>𝑭</m:t>
                                  </m:r>
                                </m:e>
                                <m:sub>
                                  <m:r>
                                    <a:rPr kumimoji="1" lang="en-US" altLang="ja-JP" sz="2000" b="1" i="1" smtClean="0">
                                      <a:solidFill>
                                        <a:schemeClr val="bg1"/>
                                      </a:solidFill>
                                      <a:latin typeface="Cambria Math" panose="02040503050406030204" pitchFamily="18" charset="0"/>
                                    </a:rPr>
                                    <m:t>𝟑</m:t>
                                  </m:r>
                                </m:sub>
                              </m:sSub>
                              <m:r>
                                <a:rPr kumimoji="1" lang="en-US" altLang="ja-JP" sz="2000" b="1" i="1" smtClean="0">
                                  <a:solidFill>
                                    <a:schemeClr val="bg1"/>
                                  </a:solidFill>
                                  <a:latin typeface="Cambria Math" panose="02040503050406030204" pitchFamily="18" charset="0"/>
                                </a:rPr>
                                <m:t>: </m:t>
                              </m:r>
                            </m:oMath>
                          </a14:m>
                          <a:r>
                            <a:rPr kumimoji="1" lang="en-US" altLang="ja-JP" sz="2000" b="1" dirty="0" err="1" smtClean="0">
                              <a:solidFill>
                                <a:schemeClr val="bg1"/>
                              </a:solidFill>
                            </a:rPr>
                            <a:t>Michalewicz</a:t>
                          </a:r>
                          <a:endParaRPr kumimoji="1" lang="ja-JP" altLang="en-US" sz="2000" b="1" dirty="0">
                            <a:solidFill>
                              <a:schemeClr val="bg1"/>
                            </a:solidFill>
                          </a:endParaRPr>
                        </a:p>
                      </a:txBody>
                      <a:tcPr marL="0" marR="18894" marT="37787" marB="37787">
                        <a:solidFill>
                          <a:schemeClr val="accent6"/>
                        </a:solidFill>
                      </a:tcPr>
                    </a:tc>
                    <a:tc>
                      <a:txBody>
                        <a:bodyPr/>
                        <a:lstStyle/>
                        <a:p>
                          <a:pPr algn="ctr"/>
                          <a14:m>
                            <m:oMath xmlns:m="http://schemas.openxmlformats.org/officeDocument/2006/math">
                              <m:sSub>
                                <m:sSubPr>
                                  <m:ctrlPr>
                                    <a:rPr kumimoji="1" lang="en-US" altLang="ja-JP" sz="2000" b="1" i="1" smtClean="0">
                                      <a:solidFill>
                                        <a:schemeClr val="bg1"/>
                                      </a:solidFill>
                                      <a:latin typeface="Cambria Math" panose="02040503050406030204" pitchFamily="18" charset="0"/>
                                    </a:rPr>
                                  </m:ctrlPr>
                                </m:sSubPr>
                                <m:e>
                                  <m:r>
                                    <a:rPr kumimoji="1" lang="en-US" altLang="ja-JP" sz="2000" b="1" i="1" smtClean="0">
                                      <a:solidFill>
                                        <a:schemeClr val="bg1"/>
                                      </a:solidFill>
                                      <a:latin typeface="Cambria Math" panose="02040503050406030204" pitchFamily="18" charset="0"/>
                                    </a:rPr>
                                    <m:t>𝑭</m:t>
                                  </m:r>
                                </m:e>
                                <m:sub>
                                  <m:r>
                                    <a:rPr kumimoji="1" lang="en-US" altLang="ja-JP" sz="2000" b="1" i="1" smtClean="0">
                                      <a:solidFill>
                                        <a:schemeClr val="bg1"/>
                                      </a:solidFill>
                                      <a:latin typeface="Cambria Math" panose="02040503050406030204" pitchFamily="18" charset="0"/>
                                    </a:rPr>
                                    <m:t>𝟒</m:t>
                                  </m:r>
                                </m:sub>
                              </m:sSub>
                              <m:r>
                                <a:rPr kumimoji="1" lang="en-US" altLang="ja-JP" sz="2000" b="1" i="1" smtClean="0">
                                  <a:solidFill>
                                    <a:schemeClr val="bg1"/>
                                  </a:solidFill>
                                  <a:latin typeface="Cambria Math" panose="02040503050406030204" pitchFamily="18" charset="0"/>
                                </a:rPr>
                                <m:t>: </m:t>
                              </m:r>
                            </m:oMath>
                          </a14:m>
                          <a:r>
                            <a:rPr kumimoji="1" lang="en-US" altLang="ja-JP" sz="2000" b="1" dirty="0" err="1" smtClean="0">
                              <a:solidFill>
                                <a:schemeClr val="bg1"/>
                              </a:solidFill>
                            </a:rPr>
                            <a:t>Himmelblau</a:t>
                          </a:r>
                          <a:endParaRPr kumimoji="1" lang="ja-JP" altLang="en-US" sz="2000" b="1" dirty="0">
                            <a:solidFill>
                              <a:schemeClr val="bg1"/>
                            </a:solidFill>
                          </a:endParaRPr>
                        </a:p>
                      </a:txBody>
                      <a:tcPr marL="0" marR="18894" marT="37787" marB="37787">
                        <a:solidFill>
                          <a:schemeClr val="accent6"/>
                        </a:solidFill>
                      </a:tcPr>
                    </a:tc>
                    <a:extLst>
                      <a:ext uri="{0D108BD9-81ED-4DB2-BD59-A6C34878D82A}">
                        <a16:rowId xmlns:a16="http://schemas.microsoft.com/office/drawing/2014/main" val="1916421247"/>
                      </a:ext>
                    </a:extLst>
                  </a:tr>
                  <a:tr h="639865">
                    <a:tc>
                      <a:txBody>
                        <a:bodyPr/>
                        <a:lstStyle/>
                        <a:p>
                          <a:pPr algn="ctr"/>
                          <a:r>
                            <a:rPr kumimoji="1" lang="ja-JP" altLang="en-US" sz="2000" b="1" dirty="0" smtClean="0">
                              <a:solidFill>
                                <a:schemeClr val="tx1">
                                  <a:lumMod val="75000"/>
                                  <a:lumOff val="25000"/>
                                </a:schemeClr>
                              </a:solidFill>
                            </a:rPr>
                            <a:t>探索範囲</a:t>
                          </a:r>
                          <a:endParaRPr kumimoji="1" lang="ja-JP" altLang="en-US" sz="20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lumMod val="75000"/>
                                            <a:lumOff val="25000"/>
                                          </a:schemeClr>
                                        </a:solidFill>
                                        <a:latin typeface="Cambria Math" panose="02040503050406030204" pitchFamily="18" charset="0"/>
                                      </a:rPr>
                                    </m:ctrlPr>
                                  </m:sSubPr>
                                  <m:e>
                                    <m:r>
                                      <a:rPr kumimoji="1" lang="en-US" altLang="ja-JP" sz="2000" b="0" i="1" smtClean="0">
                                        <a:solidFill>
                                          <a:schemeClr val="tx1">
                                            <a:lumMod val="75000"/>
                                            <a:lumOff val="25000"/>
                                          </a:schemeClr>
                                        </a:solidFill>
                                        <a:latin typeface="Cambria Math" panose="02040503050406030204" pitchFamily="18" charset="0"/>
                                      </a:rPr>
                                      <m:t>𝑥</m:t>
                                    </m:r>
                                  </m:e>
                                  <m:sub>
                                    <m:r>
                                      <a:rPr kumimoji="1" lang="en-US" altLang="ja-JP" sz="2000" b="0" i="1" smtClean="0">
                                        <a:solidFill>
                                          <a:schemeClr val="tx1">
                                            <a:lumMod val="75000"/>
                                            <a:lumOff val="25000"/>
                                          </a:schemeClr>
                                        </a:solidFill>
                                        <a:latin typeface="Cambria Math" panose="02040503050406030204" pitchFamily="18" charset="0"/>
                                      </a:rPr>
                                      <m:t>𝑖</m:t>
                                    </m:r>
                                  </m:sub>
                                </m:sSub>
                                <m:r>
                                  <a:rPr kumimoji="1" lang="en-US" altLang="ja-JP" sz="2000" b="0" i="1" smtClean="0">
                                    <a:solidFill>
                                      <a:schemeClr val="tx1">
                                        <a:lumMod val="75000"/>
                                        <a:lumOff val="25000"/>
                                      </a:schemeClr>
                                    </a:solidFill>
                                    <a:latin typeface="Cambria Math" panose="02040503050406030204" pitchFamily="18" charset="0"/>
                                  </a:rPr>
                                  <m:t>∈</m:t>
                                </m:r>
                                <m:d>
                                  <m:dPr>
                                    <m:begChr m:val="["/>
                                    <m:endChr m:val="]"/>
                                    <m:ctrlPr>
                                      <a:rPr kumimoji="1" lang="en-US" altLang="ja-JP" sz="2000" b="0" i="1" smtClean="0">
                                        <a:solidFill>
                                          <a:schemeClr val="tx1">
                                            <a:lumMod val="75000"/>
                                            <a:lumOff val="25000"/>
                                          </a:schemeClr>
                                        </a:solidFill>
                                        <a:latin typeface="Cambria Math" panose="02040503050406030204" pitchFamily="18" charset="0"/>
                                      </a:rPr>
                                    </m:ctrlPr>
                                  </m:dPr>
                                  <m:e>
                                    <m:r>
                                      <a:rPr kumimoji="1" lang="en-US" altLang="ja-JP" sz="2000" b="0" i="1" smtClean="0">
                                        <a:solidFill>
                                          <a:schemeClr val="tx1">
                                            <a:lumMod val="75000"/>
                                            <a:lumOff val="25000"/>
                                          </a:schemeClr>
                                        </a:solidFill>
                                        <a:latin typeface="Cambria Math" panose="02040503050406030204" pitchFamily="18" charset="0"/>
                                      </a:rPr>
                                      <m:t>−10, 10</m:t>
                                    </m:r>
                                  </m:e>
                                </m:d>
                              </m:oMath>
                            </m:oMathPara>
                          </a14:m>
                          <a:endParaRPr kumimoji="1" lang="ja-JP" altLang="en-US" sz="20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lumMod val="75000"/>
                                            <a:lumOff val="25000"/>
                                          </a:schemeClr>
                                        </a:solidFill>
                                        <a:latin typeface="Cambria Math" panose="02040503050406030204" pitchFamily="18" charset="0"/>
                                      </a:rPr>
                                    </m:ctrlPr>
                                  </m:sSubPr>
                                  <m:e>
                                    <m:r>
                                      <a:rPr kumimoji="1" lang="en-US" altLang="ja-JP" sz="2000" b="0" i="1" smtClean="0">
                                        <a:solidFill>
                                          <a:schemeClr val="tx1">
                                            <a:lumMod val="75000"/>
                                            <a:lumOff val="25000"/>
                                          </a:schemeClr>
                                        </a:solidFill>
                                        <a:latin typeface="Cambria Math" panose="02040503050406030204" pitchFamily="18" charset="0"/>
                                      </a:rPr>
                                      <m:t>𝑥</m:t>
                                    </m:r>
                                  </m:e>
                                  <m:sub>
                                    <m:r>
                                      <a:rPr kumimoji="1" lang="en-US" altLang="ja-JP" sz="2000" b="0" i="1" smtClean="0">
                                        <a:solidFill>
                                          <a:schemeClr val="tx1">
                                            <a:lumMod val="75000"/>
                                            <a:lumOff val="25000"/>
                                          </a:schemeClr>
                                        </a:solidFill>
                                        <a:latin typeface="Cambria Math" panose="02040503050406030204" pitchFamily="18" charset="0"/>
                                      </a:rPr>
                                      <m:t>1</m:t>
                                    </m:r>
                                  </m:sub>
                                </m:sSub>
                                <m:r>
                                  <a:rPr kumimoji="1" lang="en-US" altLang="ja-JP" sz="2000" b="0" i="1" smtClean="0">
                                    <a:solidFill>
                                      <a:schemeClr val="tx1">
                                        <a:lumMod val="75000"/>
                                        <a:lumOff val="25000"/>
                                      </a:schemeClr>
                                    </a:solidFill>
                                    <a:latin typeface="Cambria Math" panose="02040503050406030204" pitchFamily="18" charset="0"/>
                                  </a:rPr>
                                  <m:t>∈</m:t>
                                </m:r>
                                <m:d>
                                  <m:dPr>
                                    <m:begChr m:val="["/>
                                    <m:endChr m:val="]"/>
                                    <m:ctrlPr>
                                      <a:rPr kumimoji="1" lang="en-US" altLang="ja-JP" sz="2000" b="0" i="1" smtClean="0">
                                        <a:solidFill>
                                          <a:schemeClr val="tx1">
                                            <a:lumMod val="75000"/>
                                            <a:lumOff val="25000"/>
                                          </a:schemeClr>
                                        </a:solidFill>
                                        <a:latin typeface="Cambria Math" panose="02040503050406030204" pitchFamily="18" charset="0"/>
                                      </a:rPr>
                                    </m:ctrlPr>
                                  </m:dPr>
                                  <m:e>
                                    <m:r>
                                      <a:rPr kumimoji="1" lang="en-US" altLang="ja-JP" sz="2000" b="0" i="1" smtClean="0">
                                        <a:solidFill>
                                          <a:schemeClr val="tx1">
                                            <a:lumMod val="75000"/>
                                            <a:lumOff val="25000"/>
                                          </a:schemeClr>
                                        </a:solidFill>
                                        <a:latin typeface="Cambria Math" panose="02040503050406030204" pitchFamily="18" charset="0"/>
                                      </a:rPr>
                                      <m:t>−2, 2</m:t>
                                    </m:r>
                                  </m:e>
                                </m:d>
                                <m:r>
                                  <a:rPr kumimoji="1" lang="en-US" altLang="ja-JP" sz="2000" b="0" i="1" smtClean="0">
                                    <a:solidFill>
                                      <a:schemeClr val="tx1">
                                        <a:lumMod val="75000"/>
                                        <a:lumOff val="25000"/>
                                      </a:schemeClr>
                                    </a:solidFill>
                                    <a:latin typeface="Cambria Math" panose="02040503050406030204" pitchFamily="18" charset="0"/>
                                  </a:rPr>
                                  <m:t> </m:t>
                                </m:r>
                                <m:r>
                                  <a:rPr kumimoji="1" lang="en-US" altLang="ja-JP" sz="2000" b="0" i="1" smtClean="0">
                                    <a:solidFill>
                                      <a:schemeClr val="tx1">
                                        <a:lumMod val="75000"/>
                                        <a:lumOff val="25000"/>
                                      </a:schemeClr>
                                    </a:solidFill>
                                    <a:latin typeface="Cambria Math" panose="02040503050406030204" pitchFamily="18" charset="0"/>
                                  </a:rPr>
                                  <m:t>, </m:t>
                                </m:r>
                              </m:oMath>
                              <m:oMath xmlns:m="http://schemas.openxmlformats.org/officeDocument/2006/math">
                                <m:sSub>
                                  <m:sSubPr>
                                    <m:ctrlPr>
                                      <a:rPr kumimoji="1" lang="en-US" altLang="ja-JP" sz="2000" b="0" i="1" smtClean="0">
                                        <a:solidFill>
                                          <a:schemeClr val="tx1">
                                            <a:lumMod val="75000"/>
                                            <a:lumOff val="25000"/>
                                          </a:schemeClr>
                                        </a:solidFill>
                                        <a:latin typeface="Cambria Math" panose="02040503050406030204" pitchFamily="18" charset="0"/>
                                      </a:rPr>
                                    </m:ctrlPr>
                                  </m:sSubPr>
                                  <m:e>
                                    <m:r>
                                      <a:rPr kumimoji="1" lang="en-US" altLang="ja-JP" sz="2000" b="0" i="1" smtClean="0">
                                        <a:solidFill>
                                          <a:schemeClr val="tx1">
                                            <a:lumMod val="75000"/>
                                            <a:lumOff val="25000"/>
                                          </a:schemeClr>
                                        </a:solidFill>
                                        <a:latin typeface="Cambria Math" panose="02040503050406030204" pitchFamily="18" charset="0"/>
                                      </a:rPr>
                                      <m:t>𝑥</m:t>
                                    </m:r>
                                  </m:e>
                                  <m:sub>
                                    <m:r>
                                      <a:rPr kumimoji="1" lang="en-US" altLang="ja-JP" sz="2000" b="0" i="1" smtClean="0">
                                        <a:solidFill>
                                          <a:schemeClr val="tx1">
                                            <a:lumMod val="75000"/>
                                            <a:lumOff val="25000"/>
                                          </a:schemeClr>
                                        </a:solidFill>
                                        <a:latin typeface="Cambria Math" panose="02040503050406030204" pitchFamily="18" charset="0"/>
                                      </a:rPr>
                                      <m:t>2</m:t>
                                    </m:r>
                                  </m:sub>
                                </m:sSub>
                                <m:r>
                                  <a:rPr kumimoji="1" lang="en-US" altLang="ja-JP" sz="2000" b="0" i="1" smtClean="0">
                                    <a:solidFill>
                                      <a:schemeClr val="tx1">
                                        <a:lumMod val="75000"/>
                                        <a:lumOff val="25000"/>
                                      </a:schemeClr>
                                    </a:solidFill>
                                    <a:latin typeface="Cambria Math" panose="02040503050406030204" pitchFamily="18" charset="0"/>
                                  </a:rPr>
                                  <m:t>∈</m:t>
                                </m:r>
                                <m:d>
                                  <m:dPr>
                                    <m:begChr m:val="["/>
                                    <m:endChr m:val="]"/>
                                    <m:ctrlPr>
                                      <a:rPr kumimoji="1" lang="en-US" altLang="ja-JP" sz="2000" b="0" i="1" smtClean="0">
                                        <a:solidFill>
                                          <a:schemeClr val="tx1">
                                            <a:lumMod val="75000"/>
                                            <a:lumOff val="25000"/>
                                          </a:schemeClr>
                                        </a:solidFill>
                                        <a:latin typeface="Cambria Math" panose="02040503050406030204" pitchFamily="18" charset="0"/>
                                      </a:rPr>
                                    </m:ctrlPr>
                                  </m:dPr>
                                  <m:e>
                                    <m:r>
                                      <a:rPr kumimoji="1" lang="en-US" altLang="ja-JP" sz="2000" b="0" i="1" smtClean="0">
                                        <a:solidFill>
                                          <a:schemeClr val="tx1">
                                            <a:lumMod val="75000"/>
                                            <a:lumOff val="25000"/>
                                          </a:schemeClr>
                                        </a:solidFill>
                                        <a:latin typeface="Cambria Math" panose="02040503050406030204" pitchFamily="18" charset="0"/>
                                      </a:rPr>
                                      <m:t>−1, 1</m:t>
                                    </m:r>
                                  </m:e>
                                </m:d>
                              </m:oMath>
                            </m:oMathPara>
                          </a14:m>
                          <a:endParaRPr kumimoji="1" lang="en-US" altLang="ja-JP" sz="2000" b="0" dirty="0" smtClean="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lumMod val="75000"/>
                                            <a:lumOff val="25000"/>
                                          </a:schemeClr>
                                        </a:solidFill>
                                        <a:latin typeface="Cambria Math" panose="02040503050406030204" pitchFamily="18" charset="0"/>
                                      </a:rPr>
                                    </m:ctrlPr>
                                  </m:sSubPr>
                                  <m:e>
                                    <m:r>
                                      <a:rPr kumimoji="1" lang="en-US" altLang="ja-JP" sz="2000" b="0" i="1" smtClean="0">
                                        <a:solidFill>
                                          <a:schemeClr val="tx1">
                                            <a:lumMod val="75000"/>
                                            <a:lumOff val="25000"/>
                                          </a:schemeClr>
                                        </a:solidFill>
                                        <a:latin typeface="Cambria Math" panose="02040503050406030204" pitchFamily="18" charset="0"/>
                                      </a:rPr>
                                      <m:t>𝑥</m:t>
                                    </m:r>
                                  </m:e>
                                  <m:sub>
                                    <m:r>
                                      <a:rPr kumimoji="1" lang="en-US" altLang="ja-JP" sz="2000" b="0" i="1" smtClean="0">
                                        <a:solidFill>
                                          <a:schemeClr val="tx1">
                                            <a:lumMod val="75000"/>
                                            <a:lumOff val="25000"/>
                                          </a:schemeClr>
                                        </a:solidFill>
                                        <a:latin typeface="Cambria Math" panose="02040503050406030204" pitchFamily="18" charset="0"/>
                                      </a:rPr>
                                      <m:t>𝑖</m:t>
                                    </m:r>
                                  </m:sub>
                                </m:sSub>
                                <m:r>
                                  <a:rPr kumimoji="1" lang="en-US" altLang="ja-JP" sz="2000" b="0" i="1" smtClean="0">
                                    <a:solidFill>
                                      <a:schemeClr val="tx1">
                                        <a:lumMod val="75000"/>
                                        <a:lumOff val="25000"/>
                                      </a:schemeClr>
                                    </a:solidFill>
                                    <a:latin typeface="Cambria Math" panose="02040503050406030204" pitchFamily="18" charset="0"/>
                                  </a:rPr>
                                  <m:t>∈</m:t>
                                </m:r>
                                <m:d>
                                  <m:dPr>
                                    <m:begChr m:val="["/>
                                    <m:endChr m:val="]"/>
                                    <m:ctrlPr>
                                      <a:rPr kumimoji="1" lang="en-US" altLang="ja-JP" sz="2000" b="0" i="1" smtClean="0">
                                        <a:solidFill>
                                          <a:schemeClr val="tx1">
                                            <a:lumMod val="75000"/>
                                            <a:lumOff val="25000"/>
                                          </a:schemeClr>
                                        </a:solidFill>
                                        <a:latin typeface="Cambria Math" panose="02040503050406030204" pitchFamily="18" charset="0"/>
                                      </a:rPr>
                                    </m:ctrlPr>
                                  </m:dPr>
                                  <m:e>
                                    <m:r>
                                      <a:rPr kumimoji="1" lang="en-US" altLang="ja-JP" sz="2000" b="0" i="1" smtClean="0">
                                        <a:solidFill>
                                          <a:schemeClr val="tx1">
                                            <a:lumMod val="75000"/>
                                            <a:lumOff val="25000"/>
                                          </a:schemeClr>
                                        </a:solidFill>
                                        <a:latin typeface="Cambria Math" panose="02040503050406030204" pitchFamily="18" charset="0"/>
                                      </a:rPr>
                                      <m:t>0, 4</m:t>
                                    </m:r>
                                  </m:e>
                                </m:d>
                              </m:oMath>
                            </m:oMathPara>
                          </a14:m>
                          <a:endParaRPr kumimoji="1" lang="ja-JP" altLang="en-US" sz="2000" b="0" dirty="0">
                            <a:solidFill>
                              <a:schemeClr val="tx1">
                                <a:lumMod val="75000"/>
                                <a:lumOff val="25000"/>
                              </a:schemeClr>
                            </a:solidFill>
                          </a:endParaRPr>
                        </a:p>
                      </a:txBody>
                      <a:tcPr marL="0" marR="0" marT="0" marB="0">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lumMod val="75000"/>
                                            <a:lumOff val="25000"/>
                                          </a:schemeClr>
                                        </a:solidFill>
                                        <a:latin typeface="Cambria Math" panose="02040503050406030204" pitchFamily="18" charset="0"/>
                                      </a:rPr>
                                    </m:ctrlPr>
                                  </m:sSubPr>
                                  <m:e>
                                    <m:r>
                                      <a:rPr kumimoji="1" lang="en-US" altLang="ja-JP" sz="2000" b="0" i="1" smtClean="0">
                                        <a:solidFill>
                                          <a:schemeClr val="tx1">
                                            <a:lumMod val="75000"/>
                                            <a:lumOff val="25000"/>
                                          </a:schemeClr>
                                        </a:solidFill>
                                        <a:latin typeface="Cambria Math" panose="02040503050406030204" pitchFamily="18" charset="0"/>
                                      </a:rPr>
                                      <m:t>𝑥</m:t>
                                    </m:r>
                                  </m:e>
                                  <m:sub>
                                    <m:r>
                                      <a:rPr kumimoji="1" lang="en-US" altLang="ja-JP" sz="2000" b="0" i="1" smtClean="0">
                                        <a:solidFill>
                                          <a:schemeClr val="tx1">
                                            <a:lumMod val="75000"/>
                                            <a:lumOff val="25000"/>
                                          </a:schemeClr>
                                        </a:solidFill>
                                        <a:latin typeface="Cambria Math" panose="02040503050406030204" pitchFamily="18" charset="0"/>
                                      </a:rPr>
                                      <m:t>𝑖</m:t>
                                    </m:r>
                                  </m:sub>
                                </m:sSub>
                                <m:r>
                                  <a:rPr kumimoji="1" lang="en-US" altLang="ja-JP" sz="2000" b="0" i="1" smtClean="0">
                                    <a:solidFill>
                                      <a:schemeClr val="tx1">
                                        <a:lumMod val="75000"/>
                                        <a:lumOff val="25000"/>
                                      </a:schemeClr>
                                    </a:solidFill>
                                    <a:latin typeface="Cambria Math" panose="02040503050406030204" pitchFamily="18" charset="0"/>
                                  </a:rPr>
                                  <m:t>∈</m:t>
                                </m:r>
                                <m:d>
                                  <m:dPr>
                                    <m:begChr m:val="["/>
                                    <m:endChr m:val="]"/>
                                    <m:ctrlPr>
                                      <a:rPr kumimoji="1" lang="en-US" altLang="ja-JP" sz="2000" b="0" i="1" smtClean="0">
                                        <a:solidFill>
                                          <a:schemeClr val="tx1">
                                            <a:lumMod val="75000"/>
                                            <a:lumOff val="25000"/>
                                          </a:schemeClr>
                                        </a:solidFill>
                                        <a:latin typeface="Cambria Math" panose="02040503050406030204" pitchFamily="18" charset="0"/>
                                      </a:rPr>
                                    </m:ctrlPr>
                                  </m:dPr>
                                  <m:e>
                                    <m:r>
                                      <a:rPr kumimoji="1" lang="en-US" altLang="ja-JP" sz="2000" b="0" i="1" smtClean="0">
                                        <a:solidFill>
                                          <a:schemeClr val="tx1">
                                            <a:lumMod val="75000"/>
                                            <a:lumOff val="25000"/>
                                          </a:schemeClr>
                                        </a:solidFill>
                                        <a:latin typeface="Cambria Math" panose="02040503050406030204" pitchFamily="18" charset="0"/>
                                      </a:rPr>
                                      <m:t>−5, 5</m:t>
                                    </m:r>
                                  </m:e>
                                </m:d>
                              </m:oMath>
                            </m:oMathPara>
                          </a14:m>
                          <a:endParaRPr kumimoji="1" lang="ja-JP" altLang="en-US" sz="2000" b="0" dirty="0">
                            <a:solidFill>
                              <a:schemeClr val="tx1">
                                <a:lumMod val="75000"/>
                                <a:lumOff val="25000"/>
                              </a:schemeClr>
                            </a:solidFill>
                          </a:endParaRPr>
                        </a:p>
                      </a:txBody>
                      <a:tcPr marL="0" marR="0" marT="0" marB="0">
                        <a:solidFill>
                          <a:schemeClr val="accent6">
                            <a:lumMod val="20000"/>
                            <a:lumOff val="80000"/>
                          </a:schemeClr>
                        </a:solidFill>
                      </a:tcPr>
                    </a:tc>
                    <a:extLst>
                      <a:ext uri="{0D108BD9-81ED-4DB2-BD59-A6C34878D82A}">
                        <a16:rowId xmlns:a16="http://schemas.microsoft.com/office/drawing/2014/main" val="2714392346"/>
                      </a:ext>
                    </a:extLst>
                  </a:tr>
                  <a:tr h="658758">
                    <a:tc>
                      <a:txBody>
                        <a:bodyPr/>
                        <a:lstStyle/>
                        <a:p>
                          <a:pPr algn="ctr"/>
                          <a:r>
                            <a:rPr kumimoji="1" lang="ja-JP" altLang="en-US" sz="2000" b="1" dirty="0" smtClean="0">
                              <a:solidFill>
                                <a:schemeClr val="tx1">
                                  <a:lumMod val="75000"/>
                                  <a:lumOff val="25000"/>
                                </a:schemeClr>
                              </a:solidFill>
                            </a:rPr>
                            <a:t>最適解数 </a:t>
                          </a:r>
                          <a:endParaRPr kumimoji="1" lang="en-US" altLang="ja-JP" sz="2000" b="1" dirty="0" smtClean="0">
                            <a:solidFill>
                              <a:schemeClr val="tx1">
                                <a:lumMod val="75000"/>
                                <a:lumOff val="25000"/>
                              </a:schemeClr>
                            </a:solidFill>
                          </a:endParaRPr>
                        </a:p>
                        <a:p>
                          <a:pPr algn="ctr"/>
                          <a:r>
                            <a:rPr kumimoji="1" lang="en-US" altLang="ja-JP" sz="2000" b="1" dirty="0" smtClean="0">
                              <a:solidFill>
                                <a:schemeClr val="tx1">
                                  <a:lumMod val="75000"/>
                                  <a:lumOff val="25000"/>
                                </a:schemeClr>
                              </a:solidFill>
                            </a:rPr>
                            <a:t>/ </a:t>
                          </a:r>
                          <a:r>
                            <a:rPr kumimoji="1" lang="ja-JP" altLang="en-US" sz="2000" b="1" dirty="0" smtClean="0">
                              <a:solidFill>
                                <a:schemeClr val="tx1">
                                  <a:lumMod val="75000"/>
                                  <a:lumOff val="25000"/>
                                </a:schemeClr>
                              </a:solidFill>
                            </a:rPr>
                            <a:t>局所解数</a:t>
                          </a:r>
                          <a:endParaRPr kumimoji="1" lang="ja-JP" altLang="en-US" sz="20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2000" b="0" dirty="0" smtClean="0">
                              <a:solidFill>
                                <a:schemeClr val="tx1">
                                  <a:lumMod val="75000"/>
                                  <a:lumOff val="25000"/>
                                </a:schemeClr>
                              </a:solidFill>
                            </a:rPr>
                            <a:t>1 / </a:t>
                          </a:r>
                          <a:r>
                            <a:rPr kumimoji="1" lang="en-US" altLang="ja-JP" sz="2000" b="0" dirty="0" smtClean="0">
                              <a:solidFill>
                                <a:schemeClr val="tx1">
                                  <a:lumMod val="75000"/>
                                  <a:lumOff val="25000"/>
                                </a:schemeClr>
                              </a:solidFill>
                            </a:rPr>
                            <a:t>16 (17)</a:t>
                          </a:r>
                          <a:endParaRPr kumimoji="1" lang="ja-JP" altLang="en-US" sz="2000" b="0" dirty="0">
                            <a:solidFill>
                              <a:schemeClr val="tx1">
                                <a:lumMod val="75000"/>
                                <a:lumOff val="25000"/>
                              </a:schemeClr>
                            </a:solidFill>
                          </a:endParaRPr>
                        </a:p>
                      </a:txBody>
                      <a:tcPr marL="0" marR="0" marT="0" marB="0" anchor="ctr">
                        <a:solidFill>
                          <a:schemeClr val="accent6">
                            <a:lumMod val="20000"/>
                            <a:lumOff val="80000"/>
                          </a:schemeClr>
                        </a:solidFill>
                      </a:tcPr>
                    </a:tc>
                    <a:tc>
                      <a:txBody>
                        <a:bodyPr/>
                        <a:lstStyle/>
                        <a:p>
                          <a:pPr algn="ctr"/>
                          <a:r>
                            <a:rPr kumimoji="1" lang="en-US" altLang="ja-JP" sz="2000" b="0" dirty="0" smtClean="0">
                              <a:solidFill>
                                <a:schemeClr val="tx1">
                                  <a:lumMod val="75000"/>
                                  <a:lumOff val="25000"/>
                                </a:schemeClr>
                              </a:solidFill>
                            </a:rPr>
                            <a:t>2 / </a:t>
                          </a:r>
                          <a:r>
                            <a:rPr kumimoji="1" lang="en-US" altLang="ja-JP" sz="2000" b="0" dirty="0" smtClean="0">
                              <a:solidFill>
                                <a:schemeClr val="tx1">
                                  <a:lumMod val="75000"/>
                                  <a:lumOff val="25000"/>
                                </a:schemeClr>
                              </a:solidFill>
                            </a:rPr>
                            <a:t>2 (4)</a:t>
                          </a:r>
                          <a:endParaRPr kumimoji="1" lang="ja-JP" altLang="en-US" sz="2000" b="0" dirty="0">
                            <a:solidFill>
                              <a:schemeClr val="tx1">
                                <a:lumMod val="75000"/>
                                <a:lumOff val="25000"/>
                              </a:schemeClr>
                            </a:solidFill>
                          </a:endParaRPr>
                        </a:p>
                      </a:txBody>
                      <a:tcPr marL="0" marR="0" marT="0" marB="0" anchor="ctr">
                        <a:solidFill>
                          <a:schemeClr val="accent6">
                            <a:lumMod val="20000"/>
                            <a:lumOff val="80000"/>
                          </a:schemeClr>
                        </a:solidFill>
                      </a:tcPr>
                    </a:tc>
                    <a:tc>
                      <a:txBody>
                        <a:bodyPr/>
                        <a:lstStyle/>
                        <a:p>
                          <a:pPr algn="ctr"/>
                          <a:r>
                            <a:rPr kumimoji="1" lang="en-US" altLang="ja-JP" sz="2000" b="0" dirty="0" smtClean="0">
                              <a:solidFill>
                                <a:schemeClr val="tx1">
                                  <a:lumMod val="75000"/>
                                  <a:lumOff val="25000"/>
                                </a:schemeClr>
                              </a:solidFill>
                            </a:rPr>
                            <a:t>1 / </a:t>
                          </a:r>
                          <a:r>
                            <a:rPr kumimoji="1" lang="en-US" altLang="ja-JP" sz="2000" b="0" dirty="0" smtClean="0">
                              <a:solidFill>
                                <a:schemeClr val="tx1">
                                  <a:lumMod val="75000"/>
                                  <a:lumOff val="25000"/>
                                </a:schemeClr>
                              </a:solidFill>
                            </a:rPr>
                            <a:t>1 (2)</a:t>
                          </a:r>
                          <a:endParaRPr kumimoji="1" lang="ja-JP" altLang="en-US" sz="2000" b="0" dirty="0">
                            <a:solidFill>
                              <a:schemeClr val="tx1">
                                <a:lumMod val="75000"/>
                                <a:lumOff val="25000"/>
                              </a:schemeClr>
                            </a:solidFill>
                          </a:endParaRPr>
                        </a:p>
                      </a:txBody>
                      <a:tcPr marL="0" marR="0" marT="0" marB="0" anchor="ctr">
                        <a:solidFill>
                          <a:schemeClr val="accent6">
                            <a:lumMod val="20000"/>
                            <a:lumOff val="80000"/>
                          </a:schemeClr>
                        </a:solidFill>
                      </a:tcPr>
                    </a:tc>
                    <a:tc>
                      <a:txBody>
                        <a:bodyPr/>
                        <a:lstStyle/>
                        <a:p>
                          <a:pPr algn="ctr"/>
                          <a:r>
                            <a:rPr kumimoji="1" lang="en-US" altLang="ja-JP" sz="2000" b="0" dirty="0" smtClean="0">
                              <a:solidFill>
                                <a:schemeClr val="tx1">
                                  <a:lumMod val="75000"/>
                                  <a:lumOff val="25000"/>
                                </a:schemeClr>
                              </a:solidFill>
                            </a:rPr>
                            <a:t>4 / </a:t>
                          </a:r>
                          <a:r>
                            <a:rPr kumimoji="1" lang="en-US" altLang="ja-JP" sz="2000" b="0" dirty="0" smtClean="0">
                              <a:solidFill>
                                <a:schemeClr val="tx1">
                                  <a:lumMod val="75000"/>
                                  <a:lumOff val="25000"/>
                                </a:schemeClr>
                              </a:solidFill>
                            </a:rPr>
                            <a:t>0 (4)</a:t>
                          </a:r>
                          <a:endParaRPr kumimoji="1" lang="ja-JP" altLang="en-US" sz="2000" b="0" dirty="0">
                            <a:solidFill>
                              <a:schemeClr val="tx1">
                                <a:lumMod val="75000"/>
                                <a:lumOff val="25000"/>
                              </a:schemeClr>
                            </a:solidFill>
                          </a:endParaRPr>
                        </a:p>
                      </a:txBody>
                      <a:tcPr marL="0" marR="0" marT="0" marB="0" anchor="ctr">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Choice>
        <mc:Fallback>
          <p:graphicFrame>
            <p:nvGraphicFramePr>
              <p:cNvPr id="11" name="表 10"/>
              <p:cNvGraphicFramePr>
                <a:graphicFrameLocks noGrp="1"/>
              </p:cNvGraphicFramePr>
              <p:nvPr>
                <p:extLst>
                  <p:ext uri="{D42A27DB-BD31-4B8C-83A1-F6EECF244321}">
                    <p14:modId xmlns:p14="http://schemas.microsoft.com/office/powerpoint/2010/main" val="2720778932"/>
                  </p:ext>
                </p:extLst>
              </p:nvPr>
            </p:nvGraphicFramePr>
            <p:xfrm>
              <a:off x="243175" y="3538195"/>
              <a:ext cx="8900413" cy="2014062"/>
            </p:xfrm>
            <a:graphic>
              <a:graphicData uri="http://schemas.openxmlformats.org/drawingml/2006/table">
                <a:tbl>
                  <a:tblPr firstRow="1" bandRow="1">
                    <a:tableStyleId>{5C22544A-7EE6-4342-B048-85BDC9FD1C3A}</a:tableStyleId>
                  </a:tblPr>
                  <a:tblGrid>
                    <a:gridCol w="1268413">
                      <a:extLst>
                        <a:ext uri="{9D8B030D-6E8A-4147-A177-3AD203B41FA5}">
                          <a16:colId xmlns:a16="http://schemas.microsoft.com/office/drawing/2014/main" val="549559291"/>
                        </a:ext>
                      </a:extLst>
                    </a:gridCol>
                    <a:gridCol w="1908000">
                      <a:extLst>
                        <a:ext uri="{9D8B030D-6E8A-4147-A177-3AD203B41FA5}">
                          <a16:colId xmlns:a16="http://schemas.microsoft.com/office/drawing/2014/main" val="2961033702"/>
                        </a:ext>
                      </a:extLst>
                    </a:gridCol>
                    <a:gridCol w="1908000">
                      <a:extLst>
                        <a:ext uri="{9D8B030D-6E8A-4147-A177-3AD203B41FA5}">
                          <a16:colId xmlns:a16="http://schemas.microsoft.com/office/drawing/2014/main" val="2118002810"/>
                        </a:ext>
                      </a:extLst>
                    </a:gridCol>
                    <a:gridCol w="1908000">
                      <a:extLst>
                        <a:ext uri="{9D8B030D-6E8A-4147-A177-3AD203B41FA5}">
                          <a16:colId xmlns:a16="http://schemas.microsoft.com/office/drawing/2014/main" val="2751808418"/>
                        </a:ext>
                      </a:extLst>
                    </a:gridCol>
                    <a:gridCol w="1908000">
                      <a:extLst>
                        <a:ext uri="{9D8B030D-6E8A-4147-A177-3AD203B41FA5}">
                          <a16:colId xmlns:a16="http://schemas.microsoft.com/office/drawing/2014/main" val="1981306299"/>
                        </a:ext>
                      </a:extLst>
                    </a:gridCol>
                  </a:tblGrid>
                  <a:tr h="715439">
                    <a:tc>
                      <a:txBody>
                        <a:bodyPr/>
                        <a:lstStyle/>
                        <a:p>
                          <a:pPr algn="ctr"/>
                          <a:r>
                            <a:rPr kumimoji="1" lang="ja-JP" altLang="en-US" sz="2000" b="1" dirty="0" smtClean="0">
                              <a:solidFill>
                                <a:schemeClr val="bg1"/>
                              </a:solidFill>
                            </a:rPr>
                            <a:t>関数</a:t>
                          </a:r>
                          <a:endParaRPr kumimoji="1" lang="ja-JP" altLang="en-US" sz="2000" b="1" dirty="0">
                            <a:solidFill>
                              <a:schemeClr val="bg1"/>
                            </a:solidFill>
                          </a:endParaRPr>
                        </a:p>
                      </a:txBody>
                      <a:tcPr marL="0" marR="18894" marT="37787" marB="37787">
                        <a:solidFill>
                          <a:schemeClr val="accent6"/>
                        </a:solidFill>
                      </a:tcPr>
                    </a:tc>
                    <a:tc>
                      <a:txBody>
                        <a:bodyPr/>
                        <a:lstStyle/>
                        <a:p>
                          <a:endParaRPr lang="ja-JP"/>
                        </a:p>
                      </a:txBody>
                      <a:tcPr marL="0" marR="18894" marT="37787" marB="37787">
                        <a:blipFill>
                          <a:blip r:embed="rId6"/>
                          <a:stretch>
                            <a:fillRect l="-66773" t="-5932" r="-301917" b="-198305"/>
                          </a:stretch>
                        </a:blipFill>
                      </a:tcPr>
                    </a:tc>
                    <a:tc>
                      <a:txBody>
                        <a:bodyPr/>
                        <a:lstStyle/>
                        <a:p>
                          <a:endParaRPr lang="ja-JP"/>
                        </a:p>
                      </a:txBody>
                      <a:tcPr marL="0" marR="18894" marT="37787" marB="37787">
                        <a:blipFill>
                          <a:blip r:embed="rId6"/>
                          <a:stretch>
                            <a:fillRect l="-166242" t="-5932" r="-200955" b="-198305"/>
                          </a:stretch>
                        </a:blipFill>
                      </a:tcPr>
                    </a:tc>
                    <a:tc>
                      <a:txBody>
                        <a:bodyPr/>
                        <a:lstStyle/>
                        <a:p>
                          <a:endParaRPr lang="ja-JP"/>
                        </a:p>
                      </a:txBody>
                      <a:tcPr marL="0" marR="18894" marT="37787" marB="37787">
                        <a:blipFill>
                          <a:blip r:embed="rId6"/>
                          <a:stretch>
                            <a:fillRect l="-267093" t="-5932" r="-101597" b="-198305"/>
                          </a:stretch>
                        </a:blipFill>
                      </a:tcPr>
                    </a:tc>
                    <a:tc>
                      <a:txBody>
                        <a:bodyPr/>
                        <a:lstStyle/>
                        <a:p>
                          <a:endParaRPr lang="ja-JP"/>
                        </a:p>
                      </a:txBody>
                      <a:tcPr marL="0" marR="18894" marT="37787" marB="37787">
                        <a:blipFill>
                          <a:blip r:embed="rId6"/>
                          <a:stretch>
                            <a:fillRect l="-367093" t="-5932" r="-1597" b="-198305"/>
                          </a:stretch>
                        </a:blipFill>
                      </a:tcPr>
                    </a:tc>
                    <a:extLst>
                      <a:ext uri="{0D108BD9-81ED-4DB2-BD59-A6C34878D82A}">
                        <a16:rowId xmlns:a16="http://schemas.microsoft.com/office/drawing/2014/main" val="1916421247"/>
                      </a:ext>
                    </a:extLst>
                  </a:tr>
                  <a:tr h="639865">
                    <a:tc>
                      <a:txBody>
                        <a:bodyPr/>
                        <a:lstStyle/>
                        <a:p>
                          <a:pPr algn="ctr"/>
                          <a:r>
                            <a:rPr kumimoji="1" lang="ja-JP" altLang="en-US" sz="2000" b="1" dirty="0" smtClean="0">
                              <a:solidFill>
                                <a:schemeClr val="tx1">
                                  <a:lumMod val="75000"/>
                                  <a:lumOff val="25000"/>
                                </a:schemeClr>
                              </a:solidFill>
                            </a:rPr>
                            <a:t>探索範囲</a:t>
                          </a:r>
                          <a:endParaRPr kumimoji="1" lang="ja-JP" altLang="en-US" sz="20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endParaRPr lang="ja-JP"/>
                        </a:p>
                      </a:txBody>
                      <a:tcPr marL="0" marR="0" marT="0" marB="0">
                        <a:blipFill>
                          <a:blip r:embed="rId6"/>
                          <a:stretch>
                            <a:fillRect l="-66773" t="-119048" r="-301917" b="-122857"/>
                          </a:stretch>
                        </a:blipFill>
                      </a:tcPr>
                    </a:tc>
                    <a:tc>
                      <a:txBody>
                        <a:bodyPr/>
                        <a:lstStyle/>
                        <a:p>
                          <a:endParaRPr lang="ja-JP"/>
                        </a:p>
                      </a:txBody>
                      <a:tcPr marL="0" marR="0" marT="0" marB="0">
                        <a:blipFill>
                          <a:blip r:embed="rId6"/>
                          <a:stretch>
                            <a:fillRect l="-166242" t="-119048" r="-200955" b="-122857"/>
                          </a:stretch>
                        </a:blipFill>
                      </a:tcPr>
                    </a:tc>
                    <a:tc>
                      <a:txBody>
                        <a:bodyPr/>
                        <a:lstStyle/>
                        <a:p>
                          <a:endParaRPr lang="ja-JP"/>
                        </a:p>
                      </a:txBody>
                      <a:tcPr marL="0" marR="0" marT="0" marB="0">
                        <a:blipFill>
                          <a:blip r:embed="rId6"/>
                          <a:stretch>
                            <a:fillRect l="-267093" t="-119048" r="-101597" b="-122857"/>
                          </a:stretch>
                        </a:blipFill>
                      </a:tcPr>
                    </a:tc>
                    <a:tc>
                      <a:txBody>
                        <a:bodyPr/>
                        <a:lstStyle/>
                        <a:p>
                          <a:endParaRPr lang="ja-JP"/>
                        </a:p>
                      </a:txBody>
                      <a:tcPr marL="0" marR="0" marT="0" marB="0">
                        <a:blipFill>
                          <a:blip r:embed="rId6"/>
                          <a:stretch>
                            <a:fillRect l="-367093" t="-119048" r="-1597" b="-122857"/>
                          </a:stretch>
                        </a:blipFill>
                      </a:tcPr>
                    </a:tc>
                    <a:extLst>
                      <a:ext uri="{0D108BD9-81ED-4DB2-BD59-A6C34878D82A}">
                        <a16:rowId xmlns:a16="http://schemas.microsoft.com/office/drawing/2014/main" val="2714392346"/>
                      </a:ext>
                    </a:extLst>
                  </a:tr>
                  <a:tr h="658758">
                    <a:tc>
                      <a:txBody>
                        <a:bodyPr/>
                        <a:lstStyle/>
                        <a:p>
                          <a:pPr algn="ctr"/>
                          <a:r>
                            <a:rPr kumimoji="1" lang="ja-JP" altLang="en-US" sz="2000" b="1" dirty="0" smtClean="0">
                              <a:solidFill>
                                <a:schemeClr val="tx1">
                                  <a:lumMod val="75000"/>
                                  <a:lumOff val="25000"/>
                                </a:schemeClr>
                              </a:solidFill>
                            </a:rPr>
                            <a:t>最適解数 </a:t>
                          </a:r>
                          <a:endParaRPr kumimoji="1" lang="en-US" altLang="ja-JP" sz="2000" b="1" dirty="0" smtClean="0">
                            <a:solidFill>
                              <a:schemeClr val="tx1">
                                <a:lumMod val="75000"/>
                                <a:lumOff val="25000"/>
                              </a:schemeClr>
                            </a:solidFill>
                          </a:endParaRPr>
                        </a:p>
                        <a:p>
                          <a:pPr algn="ctr"/>
                          <a:r>
                            <a:rPr kumimoji="1" lang="en-US" altLang="ja-JP" sz="2000" b="1" dirty="0" smtClean="0">
                              <a:solidFill>
                                <a:schemeClr val="tx1">
                                  <a:lumMod val="75000"/>
                                  <a:lumOff val="25000"/>
                                </a:schemeClr>
                              </a:solidFill>
                            </a:rPr>
                            <a:t>/ </a:t>
                          </a:r>
                          <a:r>
                            <a:rPr kumimoji="1" lang="ja-JP" altLang="en-US" sz="2000" b="1" dirty="0" smtClean="0">
                              <a:solidFill>
                                <a:schemeClr val="tx1">
                                  <a:lumMod val="75000"/>
                                  <a:lumOff val="25000"/>
                                </a:schemeClr>
                              </a:solidFill>
                            </a:rPr>
                            <a:t>局所解数</a:t>
                          </a:r>
                          <a:endParaRPr kumimoji="1" lang="ja-JP" altLang="en-US" sz="2000" b="1" dirty="0">
                            <a:solidFill>
                              <a:schemeClr val="tx1">
                                <a:lumMod val="75000"/>
                                <a:lumOff val="25000"/>
                              </a:schemeClr>
                            </a:solidFill>
                          </a:endParaRPr>
                        </a:p>
                      </a:txBody>
                      <a:tcPr marL="0" marR="0" marT="18894" marB="0">
                        <a:solidFill>
                          <a:schemeClr val="accent6">
                            <a:lumMod val="20000"/>
                            <a:lumOff val="80000"/>
                          </a:schemeClr>
                        </a:solidFill>
                      </a:tcPr>
                    </a:tc>
                    <a:tc>
                      <a:txBody>
                        <a:bodyPr/>
                        <a:lstStyle/>
                        <a:p>
                          <a:pPr algn="ctr"/>
                          <a:r>
                            <a:rPr kumimoji="1" lang="en-US" altLang="ja-JP" sz="2000" b="0" dirty="0" smtClean="0">
                              <a:solidFill>
                                <a:schemeClr val="tx1">
                                  <a:lumMod val="75000"/>
                                  <a:lumOff val="25000"/>
                                </a:schemeClr>
                              </a:solidFill>
                            </a:rPr>
                            <a:t>1 / </a:t>
                          </a:r>
                          <a:r>
                            <a:rPr kumimoji="1" lang="en-US" altLang="ja-JP" sz="2000" b="0" dirty="0" smtClean="0">
                              <a:solidFill>
                                <a:schemeClr val="tx1">
                                  <a:lumMod val="75000"/>
                                  <a:lumOff val="25000"/>
                                </a:schemeClr>
                              </a:solidFill>
                            </a:rPr>
                            <a:t>16 (17)</a:t>
                          </a:r>
                          <a:endParaRPr kumimoji="1" lang="ja-JP" altLang="en-US" sz="2000" b="0" dirty="0">
                            <a:solidFill>
                              <a:schemeClr val="tx1">
                                <a:lumMod val="75000"/>
                                <a:lumOff val="25000"/>
                              </a:schemeClr>
                            </a:solidFill>
                          </a:endParaRPr>
                        </a:p>
                      </a:txBody>
                      <a:tcPr marL="0" marR="0" marT="0" marB="0" anchor="ctr">
                        <a:solidFill>
                          <a:schemeClr val="accent6">
                            <a:lumMod val="20000"/>
                            <a:lumOff val="80000"/>
                          </a:schemeClr>
                        </a:solidFill>
                      </a:tcPr>
                    </a:tc>
                    <a:tc>
                      <a:txBody>
                        <a:bodyPr/>
                        <a:lstStyle/>
                        <a:p>
                          <a:pPr algn="ctr"/>
                          <a:r>
                            <a:rPr kumimoji="1" lang="en-US" altLang="ja-JP" sz="2000" b="0" dirty="0" smtClean="0">
                              <a:solidFill>
                                <a:schemeClr val="tx1">
                                  <a:lumMod val="75000"/>
                                  <a:lumOff val="25000"/>
                                </a:schemeClr>
                              </a:solidFill>
                            </a:rPr>
                            <a:t>2 / </a:t>
                          </a:r>
                          <a:r>
                            <a:rPr kumimoji="1" lang="en-US" altLang="ja-JP" sz="2000" b="0" dirty="0" smtClean="0">
                              <a:solidFill>
                                <a:schemeClr val="tx1">
                                  <a:lumMod val="75000"/>
                                  <a:lumOff val="25000"/>
                                </a:schemeClr>
                              </a:solidFill>
                            </a:rPr>
                            <a:t>2 (4)</a:t>
                          </a:r>
                          <a:endParaRPr kumimoji="1" lang="ja-JP" altLang="en-US" sz="2000" b="0" dirty="0">
                            <a:solidFill>
                              <a:schemeClr val="tx1">
                                <a:lumMod val="75000"/>
                                <a:lumOff val="25000"/>
                              </a:schemeClr>
                            </a:solidFill>
                          </a:endParaRPr>
                        </a:p>
                      </a:txBody>
                      <a:tcPr marL="0" marR="0" marT="0" marB="0" anchor="ctr">
                        <a:solidFill>
                          <a:schemeClr val="accent6">
                            <a:lumMod val="20000"/>
                            <a:lumOff val="80000"/>
                          </a:schemeClr>
                        </a:solidFill>
                      </a:tcPr>
                    </a:tc>
                    <a:tc>
                      <a:txBody>
                        <a:bodyPr/>
                        <a:lstStyle/>
                        <a:p>
                          <a:pPr algn="ctr"/>
                          <a:r>
                            <a:rPr kumimoji="1" lang="en-US" altLang="ja-JP" sz="2000" b="0" dirty="0" smtClean="0">
                              <a:solidFill>
                                <a:schemeClr val="tx1">
                                  <a:lumMod val="75000"/>
                                  <a:lumOff val="25000"/>
                                </a:schemeClr>
                              </a:solidFill>
                            </a:rPr>
                            <a:t>1 / </a:t>
                          </a:r>
                          <a:r>
                            <a:rPr kumimoji="1" lang="en-US" altLang="ja-JP" sz="2000" b="0" dirty="0" smtClean="0">
                              <a:solidFill>
                                <a:schemeClr val="tx1">
                                  <a:lumMod val="75000"/>
                                  <a:lumOff val="25000"/>
                                </a:schemeClr>
                              </a:solidFill>
                            </a:rPr>
                            <a:t>1 (2)</a:t>
                          </a:r>
                          <a:endParaRPr kumimoji="1" lang="ja-JP" altLang="en-US" sz="2000" b="0" dirty="0">
                            <a:solidFill>
                              <a:schemeClr val="tx1">
                                <a:lumMod val="75000"/>
                                <a:lumOff val="25000"/>
                              </a:schemeClr>
                            </a:solidFill>
                          </a:endParaRPr>
                        </a:p>
                      </a:txBody>
                      <a:tcPr marL="0" marR="0" marT="0" marB="0" anchor="ctr">
                        <a:solidFill>
                          <a:schemeClr val="accent6">
                            <a:lumMod val="20000"/>
                            <a:lumOff val="80000"/>
                          </a:schemeClr>
                        </a:solidFill>
                      </a:tcPr>
                    </a:tc>
                    <a:tc>
                      <a:txBody>
                        <a:bodyPr/>
                        <a:lstStyle/>
                        <a:p>
                          <a:pPr algn="ctr"/>
                          <a:r>
                            <a:rPr kumimoji="1" lang="en-US" altLang="ja-JP" sz="2000" b="0" dirty="0" smtClean="0">
                              <a:solidFill>
                                <a:schemeClr val="tx1">
                                  <a:lumMod val="75000"/>
                                  <a:lumOff val="25000"/>
                                </a:schemeClr>
                              </a:solidFill>
                            </a:rPr>
                            <a:t>4 / </a:t>
                          </a:r>
                          <a:r>
                            <a:rPr kumimoji="1" lang="en-US" altLang="ja-JP" sz="2000" b="0" dirty="0" smtClean="0">
                              <a:solidFill>
                                <a:schemeClr val="tx1">
                                  <a:lumMod val="75000"/>
                                  <a:lumOff val="25000"/>
                                </a:schemeClr>
                              </a:solidFill>
                            </a:rPr>
                            <a:t>0 (4)</a:t>
                          </a:r>
                          <a:endParaRPr kumimoji="1" lang="ja-JP" altLang="en-US" sz="2000" b="0" dirty="0">
                            <a:solidFill>
                              <a:schemeClr val="tx1">
                                <a:lumMod val="75000"/>
                                <a:lumOff val="25000"/>
                              </a:schemeClr>
                            </a:solidFill>
                          </a:endParaRPr>
                        </a:p>
                      </a:txBody>
                      <a:tcPr marL="0" marR="0" marT="0" marB="0" anchor="ctr">
                        <a:solidFill>
                          <a:schemeClr val="accent6">
                            <a:lumMod val="20000"/>
                            <a:lumOff val="80000"/>
                          </a:schemeClr>
                        </a:solidFill>
                      </a:tcPr>
                    </a:tc>
                    <a:extLst>
                      <a:ext uri="{0D108BD9-81ED-4DB2-BD59-A6C34878D82A}">
                        <a16:rowId xmlns:a16="http://schemas.microsoft.com/office/drawing/2014/main" val="580241309"/>
                      </a:ext>
                    </a:extLst>
                  </a:tr>
                </a:tbl>
              </a:graphicData>
            </a:graphic>
          </p:graphicFrame>
        </mc:Fallback>
      </mc:AlternateContent>
      <p:sp>
        <p:nvSpPr>
          <p:cNvPr id="12" name="テキスト ボックス 1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14</a:t>
            </a:r>
            <a:endParaRPr kumimoji="1" lang="ja-JP" altLang="en-US" sz="2400" b="1" dirty="0"/>
          </a:p>
        </p:txBody>
      </p:sp>
      <p:sp>
        <p:nvSpPr>
          <p:cNvPr id="13" name="テキスト ボックス 12"/>
          <p:cNvSpPr txBox="1"/>
          <p:nvPr/>
        </p:nvSpPr>
        <p:spPr>
          <a:xfrm>
            <a:off x="8851251" y="5065219"/>
            <a:ext cx="3340749" cy="338554"/>
          </a:xfrm>
          <a:prstGeom prst="rect">
            <a:avLst/>
          </a:prstGeom>
          <a:noFill/>
        </p:spPr>
        <p:txBody>
          <a:bodyPr wrap="square" rtlCol="0">
            <a:spAutoFit/>
          </a:bodyPr>
          <a:lstStyle/>
          <a:p>
            <a:r>
              <a:rPr kumimoji="1" lang="ja-JP" altLang="en-US" sz="1600" dirty="0" smtClean="0"/>
              <a:t>カッコ内はピークの数 </a:t>
            </a:r>
            <a:r>
              <a:rPr kumimoji="1" lang="en-US" altLang="ja-JP" sz="1600" dirty="0" smtClean="0"/>
              <a:t>(</a:t>
            </a:r>
            <a:r>
              <a:rPr kumimoji="1" lang="ja-JP" altLang="en-US" sz="1600" dirty="0" smtClean="0"/>
              <a:t>最適解と局所解</a:t>
            </a:r>
            <a:r>
              <a:rPr kumimoji="1" lang="en-US" altLang="ja-JP" sz="1600" dirty="0" smtClean="0"/>
              <a:t>)</a:t>
            </a:r>
            <a:endParaRPr kumimoji="1" lang="ja-JP" altLang="en-US" sz="1600" dirty="0"/>
          </a:p>
        </p:txBody>
      </p:sp>
      <mc:AlternateContent xmlns:mc="http://schemas.openxmlformats.org/markup-compatibility/2006">
        <mc:Choice xmlns:a14="http://schemas.microsoft.com/office/drawing/2010/main" Requires="a14">
          <p:sp>
            <p:nvSpPr>
              <p:cNvPr id="14" name="正方形/長方形 13"/>
              <p:cNvSpPr/>
              <p:nvPr/>
            </p:nvSpPr>
            <p:spPr>
              <a:xfrm>
                <a:off x="1449813" y="5794629"/>
                <a:ext cx="5860963" cy="69198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rPr>
                        <m:t>𝑃𝑅</m:t>
                      </m:r>
                      <m:r>
                        <a:rPr kumimoji="1" lang="en-US" altLang="ja-JP" i="1">
                          <a:latin typeface="Cambria Math" panose="02040503050406030204" pitchFamily="18" charset="0"/>
                        </a:rPr>
                        <m:t>= </m:t>
                      </m:r>
                      <m:f>
                        <m:fPr>
                          <m:ctrlPr>
                            <a:rPr kumimoji="1" lang="en-US" altLang="ja-JP" i="1">
                              <a:latin typeface="Cambria Math" panose="02040503050406030204" pitchFamily="18" charset="0"/>
                            </a:rPr>
                          </m:ctrlPr>
                        </m:fPr>
                        <m:num>
                          <m:nary>
                            <m:naryPr>
                              <m:chr m:val="∑"/>
                              <m:ctrlPr>
                                <a:rPr kumimoji="1" lang="en-US" altLang="ja-JP" i="1">
                                  <a:latin typeface="Cambria Math" panose="02040503050406030204" pitchFamily="18" charset="0"/>
                                </a:rPr>
                              </m:ctrlPr>
                            </m:naryPr>
                            <m:sub>
                              <m:r>
                                <m:rPr>
                                  <m:brk m:alnAt="23"/>
                                </m:rPr>
                                <a:rPr kumimoji="1" lang="en-US" altLang="ja-JP" i="1">
                                  <a:latin typeface="Cambria Math" panose="02040503050406030204" pitchFamily="18" charset="0"/>
                                </a:rPr>
                                <m:t>𝑟</m:t>
                              </m:r>
                              <m:r>
                                <a:rPr kumimoji="1" lang="en-US" altLang="ja-JP" i="1">
                                  <a:latin typeface="Cambria Math" panose="02040503050406030204" pitchFamily="18" charset="0"/>
                                </a:rPr>
                                <m:t>𝑢𝑛</m:t>
                              </m:r>
                              <m:r>
                                <a:rPr kumimoji="1" lang="en-US" altLang="ja-JP" i="1">
                                  <a:latin typeface="Cambria Math" panose="02040503050406030204" pitchFamily="18" charset="0"/>
                                </a:rPr>
                                <m:t>=1</m:t>
                              </m:r>
                            </m:sub>
                            <m:sup>
                              <m:r>
                                <a:rPr kumimoji="1" lang="en-US" altLang="ja-JP" i="1">
                                  <a:latin typeface="Cambria Math" panose="02040503050406030204" pitchFamily="18" charset="0"/>
                                </a:rPr>
                                <m:t>𝑀𝑅</m:t>
                              </m:r>
                            </m:sup>
                            <m:e>
                              <m:r>
                                <a:rPr lang="ja-JP" altLang="en-US" i="1">
                                  <a:latin typeface="Cambria Math" panose="02040503050406030204" pitchFamily="18" charset="0"/>
                                </a:rPr>
                                <m:t>各試行</m:t>
                              </m:r>
                              <m:r>
                                <a:rPr lang="ja-JP" altLang="en-US" i="1">
                                  <a:latin typeface="Cambria Math" panose="02040503050406030204" pitchFamily="18" charset="0"/>
                                </a:rPr>
                                <m:t>における</m:t>
                              </m:r>
                              <m:r>
                                <a:rPr lang="ja-JP" altLang="en-US" i="1">
                                  <a:latin typeface="Cambria Math" panose="02040503050406030204" pitchFamily="18" charset="0"/>
                                </a:rPr>
                                <m:t>アルゴリズムが</m:t>
                              </m:r>
                              <m:r>
                                <a:rPr lang="ja-JP" altLang="en-US" i="1">
                                  <a:latin typeface="Cambria Math" panose="02040503050406030204" pitchFamily="18" charset="0"/>
                                </a:rPr>
                                <m:t>発見したピーク数</m:t>
                              </m:r>
                            </m:e>
                          </m:nary>
                        </m:num>
                        <m:den>
                          <m:r>
                            <a:rPr lang="ja-JP" altLang="en-US" i="1">
                              <a:latin typeface="Cambria Math" panose="02040503050406030204" pitchFamily="18" charset="0"/>
                            </a:rPr>
                            <m:t>全</m:t>
                          </m:r>
                          <m:r>
                            <a:rPr lang="ja-JP" altLang="en-US" i="1">
                              <a:latin typeface="Cambria Math" panose="02040503050406030204" pitchFamily="18" charset="0"/>
                            </a:rPr>
                            <m:t>てのピーク</m:t>
                          </m:r>
                          <m:r>
                            <a:rPr lang="ja-JP" altLang="en-US" i="1">
                              <a:latin typeface="Cambria Math" panose="02040503050406030204" pitchFamily="18" charset="0"/>
                            </a:rPr>
                            <m:t>数</m:t>
                          </m:r>
                          <m:r>
                            <a:rPr lang="en-US" altLang="ja-JP" i="1">
                              <a:latin typeface="Cambria Math" panose="02040503050406030204" pitchFamily="18" charset="0"/>
                            </a:rPr>
                            <m:t>∗</m:t>
                          </m:r>
                          <m:r>
                            <a:rPr lang="ja-JP" altLang="en-US" i="1">
                              <a:latin typeface="Cambria Math" panose="02040503050406030204" pitchFamily="18" charset="0"/>
                            </a:rPr>
                            <m:t>実験回数</m:t>
                          </m:r>
                        </m:den>
                      </m:f>
                    </m:oMath>
                  </m:oMathPara>
                </a14:m>
                <a:endParaRPr lang="ja-JP" altLang="en-US" dirty="0"/>
              </a:p>
            </p:txBody>
          </p:sp>
        </mc:Choice>
        <mc:Fallback>
          <p:sp>
            <p:nvSpPr>
              <p:cNvPr id="14" name="正方形/長方形 13"/>
              <p:cNvSpPr>
                <a:spLocks noRot="1" noChangeAspect="1" noMove="1" noResize="1" noEditPoints="1" noAdjustHandles="1" noChangeArrowheads="1" noChangeShapeType="1" noTextEdit="1"/>
              </p:cNvSpPr>
              <p:nvPr/>
            </p:nvSpPr>
            <p:spPr>
              <a:xfrm>
                <a:off x="1449813" y="5794629"/>
                <a:ext cx="5860963" cy="691984"/>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545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図 1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24" y="1995946"/>
            <a:ext cx="5115301" cy="3836476"/>
          </a:xfrm>
          <a:prstGeom prst="rect">
            <a:avLst/>
          </a:prstGeom>
        </p:spPr>
      </p:pic>
      <p:sp>
        <p:nvSpPr>
          <p:cNvPr id="2" name="タイトル 1"/>
          <p:cNvSpPr>
            <a:spLocks noGrp="1"/>
          </p:cNvSpPr>
          <p:nvPr>
            <p:ph type="title"/>
          </p:nvPr>
        </p:nvSpPr>
        <p:spPr/>
        <p:txBody>
          <a:bodyPr/>
          <a:lstStyle/>
          <a:p>
            <a:r>
              <a:rPr kumimoji="1" lang="ja-JP" altLang="en-US" dirty="0" smtClean="0"/>
              <a:t>背景</a:t>
            </a:r>
            <a:r>
              <a:rPr kumimoji="1" lang="en-US" altLang="ja-JP" dirty="0" smtClean="0"/>
              <a:t>: </a:t>
            </a:r>
            <a:r>
              <a:rPr kumimoji="1" lang="ja-JP" altLang="en-US" dirty="0" smtClean="0"/>
              <a:t>複数解探索問題</a:t>
            </a:r>
            <a:endParaRPr kumimoji="1" lang="ja-JP" altLang="en-US" dirty="0"/>
          </a:p>
        </p:txBody>
      </p:sp>
      <p:sp>
        <p:nvSpPr>
          <p:cNvPr id="7" name="テキスト ボックス 6"/>
          <p:cNvSpPr txBox="1"/>
          <p:nvPr/>
        </p:nvSpPr>
        <p:spPr>
          <a:xfrm>
            <a:off x="6174350" y="1733826"/>
            <a:ext cx="5831515"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例</a:t>
            </a:r>
            <a:r>
              <a:rPr kumimoji="1" lang="en-US" altLang="ja-JP" sz="2400" dirty="0" smtClean="0">
                <a:solidFill>
                  <a:schemeClr val="tx1">
                    <a:lumMod val="75000"/>
                    <a:lumOff val="25000"/>
                  </a:schemeClr>
                </a:solidFill>
              </a:rPr>
              <a:t>) </a:t>
            </a:r>
            <a:r>
              <a:rPr kumimoji="1" lang="ja-JP" altLang="en-US" sz="2400" dirty="0" smtClean="0">
                <a:solidFill>
                  <a:schemeClr val="tx1">
                    <a:lumMod val="75000"/>
                    <a:lumOff val="25000"/>
                  </a:schemeClr>
                </a:solidFill>
              </a:rPr>
              <a:t>探査機の月面</a:t>
            </a:r>
            <a:r>
              <a:rPr kumimoji="1" lang="ja-JP" altLang="en-US" sz="2400" dirty="0" smtClean="0">
                <a:solidFill>
                  <a:schemeClr val="tx1">
                    <a:lumMod val="75000"/>
                    <a:lumOff val="25000"/>
                  </a:schemeClr>
                </a:solidFill>
              </a:rPr>
              <a:t>着陸</a:t>
            </a:r>
            <a:r>
              <a:rPr kumimoji="1" lang="ja-JP" altLang="en-US" sz="2400" dirty="0" smtClean="0">
                <a:solidFill>
                  <a:schemeClr val="tx1">
                    <a:lumMod val="75000"/>
                    <a:lumOff val="25000"/>
                  </a:schemeClr>
                </a:solidFill>
              </a:rPr>
              <a:t>地点選定</a:t>
            </a:r>
            <a:r>
              <a:rPr kumimoji="1" lang="ja-JP" altLang="en-US" sz="2400" dirty="0" smtClean="0">
                <a:solidFill>
                  <a:schemeClr val="tx1">
                    <a:lumMod val="75000"/>
                    <a:lumOff val="25000"/>
                  </a:schemeClr>
                </a:solidFill>
              </a:rPr>
              <a:t>問題</a:t>
            </a:r>
            <a:endParaRPr kumimoji="1" lang="ja-JP" altLang="en-US" sz="2400" dirty="0">
              <a:solidFill>
                <a:schemeClr val="tx1">
                  <a:lumMod val="75000"/>
                  <a:lumOff val="25000"/>
                </a:schemeClr>
              </a:solidFill>
            </a:endParaRPr>
          </a:p>
        </p:txBody>
      </p:sp>
      <p:grpSp>
        <p:nvGrpSpPr>
          <p:cNvPr id="16" name="グループ化 15"/>
          <p:cNvGrpSpPr/>
          <p:nvPr/>
        </p:nvGrpSpPr>
        <p:grpSpPr>
          <a:xfrm>
            <a:off x="6208355" y="2272060"/>
            <a:ext cx="5735725" cy="3229214"/>
            <a:chOff x="5878851" y="3414135"/>
            <a:chExt cx="4486658" cy="2525989"/>
          </a:xfrm>
        </p:grpSpPr>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851" y="3414135"/>
              <a:ext cx="4486658" cy="2525989"/>
            </a:xfrm>
            <a:prstGeom prst="rect">
              <a:avLst/>
            </a:prstGeom>
          </p:spPr>
        </p:pic>
        <p:sp>
          <p:nvSpPr>
            <p:cNvPr id="19" name="楕円 18"/>
            <p:cNvSpPr/>
            <p:nvPr/>
          </p:nvSpPr>
          <p:spPr>
            <a:xfrm>
              <a:off x="7208414" y="4388555"/>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9207985" y="4885012"/>
              <a:ext cx="119207" cy="108000"/>
            </a:xfrm>
            <a:prstGeom prst="ellipse">
              <a:avLst/>
            </a:prstGeom>
            <a:solidFill>
              <a:schemeClr val="accent6"/>
            </a:solidFill>
            <a:ln>
              <a:noFill/>
            </a:ln>
            <a:effectLst>
              <a:glow rad="63500">
                <a:srgbClr val="D09E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8413266" y="4828097"/>
              <a:ext cx="119207" cy="108000"/>
            </a:xfrm>
            <a:prstGeom prst="ellipse">
              <a:avLst/>
            </a:prstGeom>
            <a:solidFill>
              <a:schemeClr val="accent6"/>
            </a:solidFill>
            <a:ln>
              <a:noFill/>
            </a:ln>
            <a:effectLst>
              <a:glow rad="63500">
                <a:schemeClr val="accent6">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7467980" y="5037552"/>
              <a:ext cx="119207" cy="108000"/>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9039292" y="4638190"/>
            <a:ext cx="2792898" cy="707886"/>
            <a:chOff x="8738865" y="4651719"/>
            <a:chExt cx="2792898" cy="707886"/>
          </a:xfrm>
        </p:grpSpPr>
        <p:sp>
          <p:nvSpPr>
            <p:cNvPr id="6" name="テキスト ボックス 5"/>
            <p:cNvSpPr txBox="1"/>
            <p:nvPr/>
          </p:nvSpPr>
          <p:spPr>
            <a:xfrm>
              <a:off x="8738865" y="4651719"/>
              <a:ext cx="2792898" cy="707886"/>
            </a:xfrm>
            <a:prstGeom prst="rect">
              <a:avLst/>
            </a:prstGeom>
            <a:solidFill>
              <a:schemeClr val="bg1"/>
            </a:solidFill>
            <a:ln>
              <a:solidFill>
                <a:schemeClr val="accent6"/>
              </a:solidFill>
            </a:ln>
          </p:spPr>
          <p:txBody>
            <a:bodyPr wrap="square" rtlCol="0">
              <a:spAutoFit/>
            </a:bodyPr>
            <a:lstStyle/>
            <a:p>
              <a:pPr algn="ctr"/>
              <a:r>
                <a:rPr kumimoji="1" lang="ja-JP" altLang="en-US" sz="2000" b="1" dirty="0" smtClean="0">
                  <a:solidFill>
                    <a:schemeClr val="tx1">
                      <a:lumMod val="75000"/>
                      <a:lumOff val="25000"/>
                    </a:schemeClr>
                  </a:solidFill>
                </a:rPr>
                <a:t>通信</a:t>
              </a:r>
              <a:r>
                <a:rPr kumimoji="1" lang="ja-JP" altLang="en-US" sz="2000" b="1" dirty="0">
                  <a:solidFill>
                    <a:schemeClr val="tx1">
                      <a:lumMod val="75000"/>
                      <a:lumOff val="25000"/>
                    </a:schemeClr>
                  </a:solidFill>
                </a:rPr>
                <a:t>条件</a:t>
              </a:r>
              <a:r>
                <a:rPr kumimoji="1" lang="ja-JP" altLang="en-US" sz="2000" b="1" dirty="0" smtClean="0">
                  <a:solidFill>
                    <a:schemeClr val="tx1">
                      <a:lumMod val="75000"/>
                      <a:lumOff val="25000"/>
                    </a:schemeClr>
                  </a:solidFill>
                </a:rPr>
                <a:t>が良好な地点 </a:t>
              </a:r>
              <a:r>
                <a:rPr kumimoji="1" lang="en-US" altLang="ja-JP" sz="2000" b="1" dirty="0" smtClean="0">
                  <a:solidFill>
                    <a:schemeClr val="tx1">
                      <a:lumMod val="75000"/>
                      <a:lumOff val="25000"/>
                    </a:schemeClr>
                  </a:solidFill>
                </a:rPr>
                <a:t/>
              </a:r>
              <a:br>
                <a:rPr kumimoji="1" lang="en-US" altLang="ja-JP" sz="2000" b="1" dirty="0" smtClean="0">
                  <a:solidFill>
                    <a:schemeClr val="tx1">
                      <a:lumMod val="75000"/>
                      <a:lumOff val="25000"/>
                    </a:schemeClr>
                  </a:solidFill>
                </a:rPr>
              </a:br>
              <a:r>
                <a:rPr kumimoji="1" lang="ja-JP" altLang="en-US" sz="2000" b="1" dirty="0" smtClean="0">
                  <a:solidFill>
                    <a:schemeClr val="tx1">
                      <a:lumMod val="75000"/>
                      <a:lumOff val="25000"/>
                    </a:schemeClr>
                  </a:solidFill>
                </a:rPr>
                <a:t>最適解　　 局所解</a:t>
              </a:r>
              <a:endParaRPr kumimoji="1" lang="ja-JP" altLang="en-US" sz="2000" b="1" dirty="0">
                <a:solidFill>
                  <a:schemeClr val="tx1">
                    <a:lumMod val="75000"/>
                    <a:lumOff val="25000"/>
                  </a:schemeClr>
                </a:solidFill>
              </a:endParaRPr>
            </a:p>
          </p:txBody>
        </p:sp>
        <p:sp>
          <p:nvSpPr>
            <p:cNvPr id="39" name="楕円 38"/>
            <p:cNvSpPr/>
            <p:nvPr/>
          </p:nvSpPr>
          <p:spPr>
            <a:xfrm>
              <a:off x="8889878" y="5092353"/>
              <a:ext cx="152394" cy="138067"/>
            </a:xfrm>
            <a:prstGeom prst="ellipse">
              <a:avLst/>
            </a:prstGeom>
            <a:solidFill>
              <a:srgbClr val="FF0000"/>
            </a:solidFill>
            <a:ln>
              <a:noFill/>
            </a:ln>
            <a:effectLst>
              <a:glow rad="635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0" name="楕円 39"/>
            <p:cNvSpPr/>
            <p:nvPr/>
          </p:nvSpPr>
          <p:spPr>
            <a:xfrm>
              <a:off x="10059117" y="5092353"/>
              <a:ext cx="152394" cy="138067"/>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95" name="角丸四角形吹き出し 94"/>
          <p:cNvSpPr/>
          <p:nvPr/>
        </p:nvSpPr>
        <p:spPr>
          <a:xfrm>
            <a:off x="6477576" y="2438436"/>
            <a:ext cx="2845412" cy="818115"/>
          </a:xfrm>
          <a:prstGeom prst="wedgeRoundRectCallout">
            <a:avLst>
              <a:gd name="adj1" fmla="val 32608"/>
              <a:gd name="adj2" fmla="val 69491"/>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lumMod val="75000"/>
                    <a:lumOff val="25000"/>
                  </a:schemeClr>
                </a:solidFill>
              </a:rPr>
              <a:t>入力変数：位置座標</a:t>
            </a:r>
            <a:endParaRPr kumimoji="1" lang="en-US" altLang="ja-JP" sz="2000" dirty="0" smtClean="0">
              <a:solidFill>
                <a:schemeClr val="tx1">
                  <a:lumMod val="75000"/>
                  <a:lumOff val="25000"/>
                </a:schemeClr>
              </a:solidFill>
            </a:endParaRPr>
          </a:p>
          <a:p>
            <a:pPr algn="ctr"/>
            <a:r>
              <a:rPr kumimoji="1" lang="ja-JP" altLang="en-US" sz="2000" dirty="0">
                <a:solidFill>
                  <a:schemeClr val="tx1">
                    <a:lumMod val="75000"/>
                    <a:lumOff val="25000"/>
                  </a:schemeClr>
                </a:solidFill>
              </a:rPr>
              <a:t>評価</a:t>
            </a:r>
            <a:r>
              <a:rPr kumimoji="1" lang="ja-JP" altLang="en-US" sz="2000" dirty="0" smtClean="0">
                <a:solidFill>
                  <a:schemeClr val="tx1">
                    <a:lumMod val="75000"/>
                    <a:lumOff val="25000"/>
                  </a:schemeClr>
                </a:solidFill>
              </a:rPr>
              <a:t>値：通信可能時間</a:t>
            </a:r>
            <a:endParaRPr kumimoji="1" lang="ja-JP" altLang="en-US" sz="2000" dirty="0">
              <a:solidFill>
                <a:schemeClr val="tx1">
                  <a:lumMod val="75000"/>
                  <a:lumOff val="25000"/>
                </a:schemeClr>
              </a:solidFill>
            </a:endParaRPr>
          </a:p>
        </p:txBody>
      </p:sp>
      <p:sp>
        <p:nvSpPr>
          <p:cNvPr id="45" name="右矢印 44"/>
          <p:cNvSpPr/>
          <p:nvPr/>
        </p:nvSpPr>
        <p:spPr>
          <a:xfrm>
            <a:off x="5180494" y="3433386"/>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4850491" y="4335762"/>
            <a:ext cx="1186058" cy="707886"/>
          </a:xfrm>
          <a:prstGeom prst="rect">
            <a:avLst/>
          </a:prstGeom>
          <a:solidFill>
            <a:schemeClr val="bg1"/>
          </a:solidFill>
          <a:ln w="19050">
            <a:solidFill>
              <a:schemeClr val="accent6"/>
            </a:solidFill>
          </a:ln>
        </p:spPr>
        <p:txBody>
          <a:bodyPr wrap="square" rtlCol="0" anchor="ctr">
            <a:spAutoFit/>
          </a:bodyPr>
          <a:lstStyle/>
          <a:p>
            <a:pPr algn="ctr"/>
            <a:r>
              <a:rPr kumimoji="1" lang="ja-JP" altLang="en-US" sz="2000" dirty="0" smtClean="0">
                <a:solidFill>
                  <a:schemeClr val="accent6"/>
                </a:solidFill>
              </a:rPr>
              <a:t>実問題を</a:t>
            </a:r>
            <a:endParaRPr kumimoji="1" lang="en-US" altLang="ja-JP" sz="2000" dirty="0" smtClean="0">
              <a:solidFill>
                <a:schemeClr val="accent6"/>
              </a:solidFill>
            </a:endParaRPr>
          </a:p>
          <a:p>
            <a:pPr algn="ctr"/>
            <a:r>
              <a:rPr kumimoji="1" lang="ja-JP" altLang="en-US" sz="2000" dirty="0" smtClean="0">
                <a:solidFill>
                  <a:schemeClr val="accent6"/>
                </a:solidFill>
              </a:rPr>
              <a:t>関数化</a:t>
            </a:r>
            <a:endParaRPr kumimoji="1" lang="ja-JP" altLang="en-US" sz="2000" dirty="0">
              <a:solidFill>
                <a:schemeClr val="accent6"/>
              </a:solidFill>
            </a:endParaRPr>
          </a:p>
        </p:txBody>
      </p:sp>
      <p:sp>
        <p:nvSpPr>
          <p:cNvPr id="139" name="楕円 138"/>
          <p:cNvSpPr/>
          <p:nvPr/>
        </p:nvSpPr>
        <p:spPr>
          <a:xfrm>
            <a:off x="7831721" y="4056013"/>
            <a:ext cx="1009219" cy="66126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テキスト ボックス 139"/>
          <p:cNvSpPr txBox="1"/>
          <p:nvPr/>
        </p:nvSpPr>
        <p:spPr>
          <a:xfrm>
            <a:off x="0" y="6106583"/>
            <a:ext cx="12192000" cy="576000"/>
          </a:xfrm>
          <a:prstGeom prst="rect">
            <a:avLst/>
          </a:prstGeom>
          <a:solidFill>
            <a:schemeClr val="accent6"/>
          </a:solidFill>
        </p:spPr>
        <p:txBody>
          <a:bodyPr wrap="square" rtlCol="0" anchor="ctr">
            <a:spAutoFit/>
          </a:bodyPr>
          <a:lstStyle/>
          <a:p>
            <a:pPr algn="ctr"/>
            <a:r>
              <a:rPr kumimoji="1" lang="ja-JP" altLang="en-US" sz="2400" b="1" dirty="0" smtClean="0">
                <a:solidFill>
                  <a:schemeClr val="bg1"/>
                </a:solidFill>
              </a:rPr>
              <a:t>有力な情報を持つ解を選択肢として複数保持しておくことが重要</a:t>
            </a:r>
            <a:endParaRPr kumimoji="1" lang="ja-JP" altLang="en-US" sz="2400" b="1" dirty="0">
              <a:solidFill>
                <a:schemeClr val="bg1"/>
              </a:solidFill>
            </a:endParaRPr>
          </a:p>
        </p:txBody>
      </p:sp>
      <p:sp>
        <p:nvSpPr>
          <p:cNvPr id="141" name="角丸四角形吹き出し 140"/>
          <p:cNvSpPr/>
          <p:nvPr/>
        </p:nvSpPr>
        <p:spPr>
          <a:xfrm>
            <a:off x="5113878" y="5216891"/>
            <a:ext cx="3782129" cy="620654"/>
          </a:xfrm>
          <a:prstGeom prst="wedgeRoundRectCallout">
            <a:avLst>
              <a:gd name="adj1" fmla="val 41200"/>
              <a:gd name="adj2" fmla="val -109421"/>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lumOff val="25000"/>
                  </a:schemeClr>
                </a:solidFill>
              </a:rPr>
              <a:t>着陸</a:t>
            </a:r>
            <a:r>
              <a:rPr kumimoji="1" lang="ja-JP" altLang="en-US" sz="2000" dirty="0" smtClean="0">
                <a:solidFill>
                  <a:schemeClr val="tx1">
                    <a:lumMod val="75000"/>
                    <a:lumOff val="25000"/>
                  </a:schemeClr>
                </a:solidFill>
              </a:rPr>
              <a:t>が困難な最適解であった場合</a:t>
            </a:r>
            <a:endParaRPr kumimoji="1" lang="ja-JP" altLang="en-US" sz="2000" dirty="0">
              <a:solidFill>
                <a:schemeClr val="tx1">
                  <a:lumMod val="75000"/>
                  <a:lumOff val="25000"/>
                </a:schemeClr>
              </a:solidFill>
            </a:endParaRPr>
          </a:p>
        </p:txBody>
      </p:sp>
      <p:sp>
        <p:nvSpPr>
          <p:cNvPr id="147" name="テキスト ボックス 14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2</a:t>
            </a:r>
            <a:endParaRPr kumimoji="1" lang="ja-JP" altLang="en-US" sz="2400" b="1" dirty="0"/>
          </a:p>
        </p:txBody>
      </p:sp>
      <p:sp>
        <p:nvSpPr>
          <p:cNvPr id="153" name="テキスト ボックス 152"/>
          <p:cNvSpPr txBox="1"/>
          <p:nvPr/>
        </p:nvSpPr>
        <p:spPr>
          <a:xfrm>
            <a:off x="-24013" y="1733826"/>
            <a:ext cx="4705014" cy="461665"/>
          </a:xfrm>
          <a:prstGeom prst="rect">
            <a:avLst/>
          </a:prstGeom>
          <a:noFill/>
        </p:spPr>
        <p:txBody>
          <a:bodyPr wrap="square" rtlCol="0">
            <a:spAutoFit/>
          </a:bodyPr>
          <a:lstStyle/>
          <a:p>
            <a:pPr algn="ctr"/>
            <a:r>
              <a:rPr kumimoji="1" lang="ja-JP" altLang="en-US" sz="2400" dirty="0" smtClean="0">
                <a:solidFill>
                  <a:schemeClr val="tx1">
                    <a:lumMod val="75000"/>
                    <a:lumOff val="25000"/>
                  </a:schemeClr>
                </a:solidFill>
              </a:rPr>
              <a:t>多峰性最適化関数</a:t>
            </a:r>
            <a:endParaRPr kumimoji="1" lang="ja-JP" altLang="en-US" sz="2400" dirty="0">
              <a:solidFill>
                <a:schemeClr val="tx1">
                  <a:lumMod val="75000"/>
                  <a:lumOff val="25000"/>
                </a:schemeClr>
              </a:solidFill>
            </a:endParaRPr>
          </a:p>
        </p:txBody>
      </p:sp>
      <p:sp>
        <p:nvSpPr>
          <p:cNvPr id="154" name="加算 153"/>
          <p:cNvSpPr/>
          <p:nvPr/>
        </p:nvSpPr>
        <p:spPr>
          <a:xfrm>
            <a:off x="949241" y="5682381"/>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テキスト ボックス 154"/>
          <p:cNvSpPr txBox="1"/>
          <p:nvPr/>
        </p:nvSpPr>
        <p:spPr>
          <a:xfrm>
            <a:off x="1165240" y="5591837"/>
            <a:ext cx="2982379" cy="369332"/>
          </a:xfrm>
          <a:prstGeom prst="rect">
            <a:avLst/>
          </a:prstGeom>
          <a:noFill/>
        </p:spPr>
        <p:txBody>
          <a:bodyPr wrap="square" rtlCol="0">
            <a:spAutoFit/>
          </a:bodyPr>
          <a:lstStyle/>
          <a:p>
            <a:r>
              <a:rPr kumimoji="1" lang="en-US" altLang="ja-JP" dirty="0" smtClean="0"/>
              <a:t>: </a:t>
            </a:r>
            <a:r>
              <a:rPr kumimoji="1" lang="ja-JP" altLang="en-US" dirty="0" smtClean="0"/>
              <a:t>最適解及び局所解の位置</a:t>
            </a:r>
            <a:endParaRPr kumimoji="1" lang="ja-JP" altLang="en-US" dirty="0"/>
          </a:p>
        </p:txBody>
      </p:sp>
      <p:sp>
        <p:nvSpPr>
          <p:cNvPr id="156" name="加算 155"/>
          <p:cNvSpPr/>
          <p:nvPr/>
        </p:nvSpPr>
        <p:spPr>
          <a:xfrm>
            <a:off x="2328494" y="4205204"/>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加算 157"/>
          <p:cNvSpPr/>
          <p:nvPr/>
        </p:nvSpPr>
        <p:spPr>
          <a:xfrm>
            <a:off x="2328494" y="3240273"/>
            <a:ext cx="216000" cy="216000"/>
          </a:xfrm>
          <a:prstGeom prst="mathPlus">
            <a:avLst>
              <a:gd name="adj1" fmla="val 126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下矢印 159"/>
          <p:cNvSpPr/>
          <p:nvPr/>
        </p:nvSpPr>
        <p:spPr>
          <a:xfrm>
            <a:off x="4465664" y="2399508"/>
            <a:ext cx="28614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4652425" y="2959281"/>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162" name="テキスト ボックス 161"/>
          <p:cNvSpPr txBox="1"/>
          <p:nvPr/>
        </p:nvSpPr>
        <p:spPr>
          <a:xfrm>
            <a:off x="4405316" y="1968276"/>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163" name="テキスト ボックス 162"/>
          <p:cNvSpPr txBox="1"/>
          <p:nvPr/>
        </p:nvSpPr>
        <p:spPr>
          <a:xfrm>
            <a:off x="4405316" y="5308463"/>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pic>
        <p:nvPicPr>
          <p:cNvPr id="166" name="図 1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659" y="4458763"/>
            <a:ext cx="1233163" cy="924872"/>
          </a:xfrm>
          <a:prstGeom prst="rect">
            <a:avLst/>
          </a:prstGeom>
        </p:spPr>
      </p:pic>
    </p:spTree>
    <p:extLst>
      <p:ext uri="{BB962C8B-B14F-4D97-AF65-F5344CB8AC3E}">
        <p14:creationId xmlns:p14="http://schemas.microsoft.com/office/powerpoint/2010/main" val="218847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評価指標</a:t>
            </a:r>
            <a:endParaRPr kumimoji="1" lang="ja-JP" altLang="en-US" b="1" dirty="0"/>
          </a:p>
        </p:txBody>
      </p:sp>
      <mc:AlternateContent xmlns:mc="http://schemas.openxmlformats.org/markup-compatibility/2006">
        <mc:Choice xmlns:a14="http://schemas.microsoft.com/office/drawing/2010/main" Requires="a14">
          <p:sp>
            <p:nvSpPr>
              <p:cNvPr id="4" name="コンテンツ プレースホルダー 3"/>
              <p:cNvSpPr>
                <a:spLocks noGrp="1"/>
              </p:cNvSpPr>
              <p:nvPr>
                <p:ph idx="10"/>
              </p:nvPr>
            </p:nvSpPr>
            <p:spPr>
              <a:xfrm>
                <a:off x="1" y="1970568"/>
                <a:ext cx="11870432" cy="4298836"/>
              </a:xfrm>
            </p:spPr>
            <p:txBody>
              <a:bodyPr/>
              <a:lstStyle/>
              <a:p>
                <a:pPr/>
                <a14:m>
                  <m:oMathPara xmlns:m="http://schemas.openxmlformats.org/officeDocument/2006/math">
                    <m:oMathParaPr>
                      <m:jc m:val="left"/>
                    </m:oMathParaPr>
                    <m:oMath xmlns:m="http://schemas.openxmlformats.org/officeDocument/2006/math">
                      <m:r>
                        <a:rPr kumimoji="1" lang="en-US" altLang="ja-JP" sz="2400" b="0" i="1" smtClean="0">
                          <a:latin typeface="Cambria Math" panose="02040503050406030204" pitchFamily="18" charset="0"/>
                        </a:rPr>
                        <m:t>𝑃𝑅</m:t>
                      </m:r>
                      <m:r>
                        <a:rPr kumimoji="1" lang="en-US" altLang="ja-JP" sz="2400" b="0" i="1" smtClean="0">
                          <a:latin typeface="Cambria Math" panose="02040503050406030204" pitchFamily="18" charset="0"/>
                        </a:rPr>
                        <m:t>= </m:t>
                      </m:r>
                      <m:f>
                        <m:fPr>
                          <m:ctrlPr>
                            <a:rPr kumimoji="1" lang="en-US" altLang="ja-JP" sz="2400" b="0" i="1" smtClean="0">
                              <a:latin typeface="Cambria Math" panose="02040503050406030204" pitchFamily="18" charset="0"/>
                            </a:rPr>
                          </m:ctrlPr>
                        </m:fPr>
                        <m:num>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𝑟𝑢𝑛</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𝑀𝑅</m:t>
                              </m:r>
                            </m:sup>
                            <m:e>
                              <m:r>
                                <a:rPr lang="ja-JP" altLang="en-US" sz="2400" i="1">
                                  <a:latin typeface="Cambria Math" panose="02040503050406030204" pitchFamily="18" charset="0"/>
                                </a:rPr>
                                <m:t>各試行</m:t>
                              </m:r>
                              <m:r>
                                <a:rPr lang="ja-JP" altLang="en-US" sz="2400" i="1" smtClean="0">
                                  <a:latin typeface="Cambria Math" panose="02040503050406030204" pitchFamily="18" charset="0"/>
                                </a:rPr>
                                <m:t>における</m:t>
                              </m:r>
                              <m:r>
                                <a:rPr lang="ja-JP" altLang="en-US" sz="2400" i="1">
                                  <a:latin typeface="Cambria Math" panose="02040503050406030204" pitchFamily="18" charset="0"/>
                                </a:rPr>
                                <m:t>アルゴリズムが</m:t>
                              </m:r>
                              <m:r>
                                <a:rPr lang="ja-JP" altLang="en-US" sz="2400" i="1" smtClean="0">
                                  <a:latin typeface="Cambria Math" panose="02040503050406030204" pitchFamily="18" charset="0"/>
                                </a:rPr>
                                <m:t>発見したピーク数</m:t>
                              </m:r>
                            </m:e>
                          </m:nary>
                        </m:num>
                        <m:den>
                          <m:r>
                            <a:rPr lang="ja-JP" altLang="en-US" sz="2400" i="1">
                              <a:latin typeface="Cambria Math" panose="02040503050406030204" pitchFamily="18" charset="0"/>
                            </a:rPr>
                            <m:t>全</m:t>
                          </m:r>
                          <m:r>
                            <a:rPr lang="ja-JP" altLang="en-US" sz="2400" i="1" smtClean="0">
                              <a:latin typeface="Cambria Math" panose="02040503050406030204" pitchFamily="18" charset="0"/>
                            </a:rPr>
                            <m:t>てのピーク</m:t>
                          </m:r>
                          <m:r>
                            <a:rPr lang="ja-JP" altLang="en-US" sz="2400" i="1">
                              <a:latin typeface="Cambria Math" panose="02040503050406030204" pitchFamily="18" charset="0"/>
                            </a:rPr>
                            <m:t>数</m:t>
                          </m:r>
                          <m:r>
                            <a:rPr lang="en-US" altLang="ja-JP" sz="2400" b="0" i="1" smtClean="0">
                              <a:latin typeface="Cambria Math" panose="02040503050406030204" pitchFamily="18" charset="0"/>
                            </a:rPr>
                            <m:t>∗</m:t>
                          </m:r>
                          <m:r>
                            <a:rPr lang="ja-JP" altLang="en-US" sz="2400" i="1">
                              <a:latin typeface="Cambria Math" panose="02040503050406030204" pitchFamily="18" charset="0"/>
                            </a:rPr>
                            <m:t>実験回数</m:t>
                          </m:r>
                        </m:den>
                      </m:f>
                    </m:oMath>
                  </m:oMathPara>
                </a14:m>
                <a:endParaRPr kumimoji="1" lang="en-US" altLang="ja-JP" b="0" dirty="0" smtClean="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r>
                  <a:rPr kumimoji="1" lang="en-US" altLang="ja-JP" sz="2400" dirty="0" smtClean="0"/>
                  <a:t>BA vs. NSBA vs. NRBA vs. DNRBA</a:t>
                </a:r>
                <a:endParaRPr kumimoji="1" lang="ja-JP" altLang="en-US" sz="2400" dirty="0"/>
              </a:p>
            </p:txBody>
          </p:sp>
        </mc:Choice>
        <mc:Fallback>
          <p:sp>
            <p:nvSpPr>
              <p:cNvPr id="4" name="コンテンツ プレースホルダー 3"/>
              <p:cNvSpPr>
                <a:spLocks noGrp="1" noRot="1" noChangeAspect="1" noMove="1" noResize="1" noEditPoints="1" noAdjustHandles="1" noChangeArrowheads="1" noChangeShapeType="1" noTextEdit="1"/>
              </p:cNvSpPr>
              <p:nvPr>
                <p:ph idx="10"/>
              </p:nvPr>
            </p:nvSpPr>
            <p:spPr>
              <a:xfrm>
                <a:off x="1" y="1970568"/>
                <a:ext cx="11870432" cy="4298836"/>
              </a:xfr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p:cNvSpPr txBox="1"/>
              <p:nvPr/>
            </p:nvSpPr>
            <p:spPr>
              <a:xfrm>
                <a:off x="332826" y="3267639"/>
                <a:ext cx="7364627" cy="707886"/>
              </a:xfrm>
              <a:prstGeom prst="rect">
                <a:avLst/>
              </a:prstGeom>
              <a:noFill/>
            </p:spPr>
            <p:txBody>
              <a:bodyPr wrap="square" rtlCol="0">
                <a:spAutoFit/>
              </a:bodyPr>
              <a:lstStyle/>
              <a:p>
                <a:r>
                  <a:rPr kumimoji="1" lang="ja-JP" altLang="en-US" sz="2000" dirty="0" smtClean="0"/>
                  <a:t>各ピークの座標とその最近傍個体座標の差分が</a:t>
                </a:r>
                <a:r>
                  <a:rPr kumimoji="1" lang="ja-JP" altLang="en-US" sz="2000" dirty="0" smtClean="0">
                    <a:solidFill>
                      <a:srgbClr val="FF0000"/>
                    </a:solidFill>
                  </a:rPr>
                  <a:t>閾値</a:t>
                </a:r>
                <a14:m>
                  <m:oMath xmlns:m="http://schemas.openxmlformats.org/officeDocument/2006/math">
                    <m:r>
                      <a:rPr kumimoji="1" lang="en-US" altLang="ja-JP" sz="2000" b="0" i="1" smtClean="0">
                        <a:solidFill>
                          <a:srgbClr val="FF0000"/>
                        </a:solidFill>
                        <a:latin typeface="Cambria Math" panose="02040503050406030204" pitchFamily="18" charset="0"/>
                      </a:rPr>
                      <m:t>𝜀</m:t>
                    </m:r>
                  </m:oMath>
                </a14:m>
                <a:r>
                  <a:rPr kumimoji="1" lang="ja-JP" altLang="en-US" sz="2000" dirty="0" smtClean="0">
                    <a:solidFill>
                      <a:srgbClr val="FF0000"/>
                    </a:solidFill>
                  </a:rPr>
                  <a:t>未満</a:t>
                </a:r>
                <a:r>
                  <a:rPr kumimoji="1" lang="ja-JP" altLang="en-US" sz="2000" dirty="0" smtClean="0"/>
                  <a:t>であれば，そのピークを発見したと定義</a:t>
                </a:r>
                <a:endParaRPr kumimoji="1" lang="ja-JP" altLang="en-US" sz="2000" dirty="0"/>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332826" y="3267639"/>
                <a:ext cx="7364627" cy="707886"/>
              </a:xfrm>
              <a:prstGeom prst="rect">
                <a:avLst/>
              </a:prstGeom>
              <a:blipFill>
                <a:blip r:embed="rId4"/>
                <a:stretch>
                  <a:fillRect l="-911" t="-5172" b="-13793"/>
                </a:stretch>
              </a:blipFill>
            </p:spPr>
            <p:txBody>
              <a:bodyPr/>
              <a:lstStyle/>
              <a:p>
                <a:r>
                  <a:rPr lang="ja-JP" altLang="en-US">
                    <a:noFill/>
                  </a:rPr>
                  <a:t> </a:t>
                </a:r>
              </a:p>
            </p:txBody>
          </p:sp>
        </mc:Fallback>
      </mc:AlternateContent>
      <p:sp>
        <p:nvSpPr>
          <p:cNvPr id="6" name="コンテンツ プレースホルダー 2"/>
          <p:cNvSpPr txBox="1">
            <a:spLocks/>
          </p:cNvSpPr>
          <p:nvPr/>
        </p:nvSpPr>
        <p:spPr>
          <a:xfrm>
            <a:off x="243174" y="4412862"/>
            <a:ext cx="11627257" cy="614197"/>
          </a:xfrm>
          <a:prstGeom prst="rect">
            <a:avLst/>
          </a:prstGeom>
        </p:spPr>
        <p:txBody>
          <a:bodyPr anchor="ctr"/>
          <a:lstStyle>
            <a:lvl1pPr marL="0" indent="0" algn="l" defTabSz="1219170" rtl="0" eaLnBrk="1" latinLnBrk="1" hangingPunct="1">
              <a:spcBef>
                <a:spcPct val="20000"/>
              </a:spcBef>
              <a:buFont typeface="Arial" pitchFamily="34" charset="0"/>
              <a:buNone/>
              <a:defRPr kumimoji="1" sz="2667" kern="1200">
                <a:solidFill>
                  <a:schemeClr val="tx1">
                    <a:lumMod val="75000"/>
                    <a:lumOff val="25000"/>
                  </a:schemeClr>
                </a:solidFill>
                <a:latin typeface="Arial" pitchFamily="34" charset="0"/>
                <a:ea typeface="+mn-ea"/>
                <a:cs typeface="Arial" pitchFamily="34" charset="0"/>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a:lstStyle>
          <a:p>
            <a:r>
              <a:rPr lang="ja-JP" altLang="en-US" b="1" dirty="0" smtClean="0"/>
              <a:t>比較手法</a:t>
            </a:r>
            <a:endParaRPr lang="ja-JP" altLang="en-US" b="1" dirty="0"/>
          </a:p>
        </p:txBody>
      </p:sp>
      <p:sp>
        <p:nvSpPr>
          <p:cNvPr id="7" name="角丸四角形吹き出し 6"/>
          <p:cNvSpPr/>
          <p:nvPr/>
        </p:nvSpPr>
        <p:spPr>
          <a:xfrm>
            <a:off x="5006496" y="4081731"/>
            <a:ext cx="2426144" cy="818115"/>
          </a:xfrm>
          <a:prstGeom prst="wedgeRoundRectCallout">
            <a:avLst>
              <a:gd name="adj1" fmla="val -48300"/>
              <a:gd name="adj2" fmla="val -7248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全ピークを発見した</a:t>
            </a:r>
            <a:r>
              <a:rPr kumimoji="1" lang="en-US" altLang="ja-JP" dirty="0" smtClean="0">
                <a:solidFill>
                  <a:schemeClr val="tx1">
                    <a:lumMod val="75000"/>
                    <a:lumOff val="25000"/>
                  </a:schemeClr>
                </a:solidFill>
              </a:rPr>
              <a:t/>
            </a:r>
            <a:br>
              <a:rPr kumimoji="1" lang="en-US" altLang="ja-JP" dirty="0" smtClean="0">
                <a:solidFill>
                  <a:schemeClr val="tx1">
                    <a:lumMod val="75000"/>
                    <a:lumOff val="25000"/>
                  </a:schemeClr>
                </a:solidFill>
              </a:rPr>
            </a:br>
            <a:r>
              <a:rPr kumimoji="1" lang="ja-JP" altLang="en-US" dirty="0" smtClean="0">
                <a:solidFill>
                  <a:schemeClr val="tx1">
                    <a:lumMod val="75000"/>
                    <a:lumOff val="25000"/>
                  </a:schemeClr>
                </a:solidFill>
              </a:rPr>
              <a:t>場合は</a:t>
            </a:r>
            <a:r>
              <a:rPr kumimoji="1" lang="en-US" altLang="ja-JP" dirty="0" smtClean="0">
                <a:solidFill>
                  <a:schemeClr val="tx1">
                    <a:lumMod val="75000"/>
                    <a:lumOff val="25000"/>
                  </a:schemeClr>
                </a:solidFill>
              </a:rPr>
              <a:t>PR</a:t>
            </a:r>
            <a:r>
              <a:rPr kumimoji="1" lang="ja-JP" altLang="en-US" dirty="0" smtClean="0">
                <a:solidFill>
                  <a:schemeClr val="tx1">
                    <a:lumMod val="75000"/>
                    <a:lumOff val="25000"/>
                  </a:schemeClr>
                </a:solidFill>
              </a:rPr>
              <a:t>値は</a:t>
            </a:r>
            <a:r>
              <a:rPr kumimoji="1" lang="en-US" altLang="ja-JP" dirty="0" smtClean="0">
                <a:solidFill>
                  <a:schemeClr val="tx1">
                    <a:lumMod val="75000"/>
                    <a:lumOff val="25000"/>
                  </a:schemeClr>
                </a:solidFill>
              </a:rPr>
              <a:t>1</a:t>
            </a:r>
            <a:r>
              <a:rPr kumimoji="1" lang="ja-JP" altLang="en-US" dirty="0" smtClean="0">
                <a:solidFill>
                  <a:schemeClr val="tx1">
                    <a:lumMod val="75000"/>
                    <a:lumOff val="25000"/>
                  </a:schemeClr>
                </a:solidFill>
              </a:rPr>
              <a:t>となる</a:t>
            </a:r>
            <a:endParaRPr kumimoji="1" lang="ja-JP" alt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graphicFrame>
            <p:nvGraphicFramePr>
              <p:cNvPr id="8" name="表 7"/>
              <p:cNvGraphicFramePr>
                <a:graphicFrameLocks noGrp="1"/>
              </p:cNvGraphicFramePr>
              <p:nvPr>
                <p:extLst>
                  <p:ext uri="{D42A27DB-BD31-4B8C-83A1-F6EECF244321}">
                    <p14:modId xmlns:p14="http://schemas.microsoft.com/office/powerpoint/2010/main" val="1263527635"/>
                  </p:ext>
                </p:extLst>
              </p:nvPr>
            </p:nvGraphicFramePr>
            <p:xfrm>
              <a:off x="8030278" y="1751478"/>
              <a:ext cx="3948748" cy="4848736"/>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39352">
                    <a:tc gridSpan="2">
                      <a:txBody>
                        <a:bodyPr/>
                        <a:lstStyle/>
                        <a:p>
                          <a:r>
                            <a:rPr kumimoji="1" lang="ja-JP" altLang="en-US" sz="2000" dirty="0" smtClean="0"/>
                            <a:t>実験設定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39352">
                    <a:tc>
                      <a:txBody>
                        <a:bodyPr/>
                        <a:lstStyle/>
                        <a:p>
                          <a:pPr algn="l"/>
                          <a:r>
                            <a:rPr kumimoji="1" lang="ja-JP" altLang="en-US" sz="2000" dirty="0" smtClean="0"/>
                            <a:t>個体数</a:t>
                          </a:r>
                          <a:r>
                            <a:rPr kumimoji="1" lang="en-US" altLang="ja-JP" sz="2000" dirty="0" smtClean="0"/>
                            <a:t>: N</a:t>
                          </a:r>
                          <a:endParaRPr kumimoji="1" lang="ja-JP" altLang="en-US" sz="2000" dirty="0"/>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439352">
                    <a:tc>
                      <a:txBody>
                        <a:bodyPr/>
                        <a:lstStyle/>
                        <a:p>
                          <a:pPr algn="l"/>
                          <a:r>
                            <a:rPr kumimoji="1" lang="ja-JP" altLang="en-US" sz="2000" dirty="0" smtClean="0"/>
                            <a:t>世代数</a:t>
                          </a:r>
                          <a:r>
                            <a:rPr kumimoji="1" lang="en-US" altLang="ja-JP" sz="2000" dirty="0" smtClean="0"/>
                            <a:t>: </a:t>
                          </a:r>
                          <a:r>
                            <a:rPr kumimoji="1" lang="en-US" altLang="ja-JP" sz="2000" dirty="0" smtClean="0"/>
                            <a:t>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439352">
                    <a:tc>
                      <a:txBody>
                        <a:bodyPr/>
                        <a:lstStyle/>
                        <a:p>
                          <a:pPr algn="l"/>
                          <a:r>
                            <a:rPr kumimoji="1" lang="ja-JP" altLang="en-US" sz="2000" dirty="0" smtClean="0"/>
                            <a:t>次元数</a:t>
                          </a:r>
                          <a:r>
                            <a:rPr kumimoji="1" lang="en-US" altLang="ja-JP" sz="2000" dirty="0" smtClean="0"/>
                            <a:t>: D</a:t>
                          </a:r>
                          <a:endParaRPr kumimoji="1" lang="ja-JP" altLang="en-US" sz="2000" dirty="0"/>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439352">
                    <a:tc>
                      <a:txBody>
                        <a:bodyPr/>
                        <a:lstStyle/>
                        <a:p>
                          <a:pPr algn="l"/>
                          <a:r>
                            <a:rPr kumimoji="1" lang="ja-JP" altLang="en-US" sz="2000" dirty="0" smtClean="0"/>
                            <a:t>実験回数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439352">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𝑚𝑖𝑛</m:t>
                                  </m:r>
                                </m:sub>
                              </m:sSub>
                            </m:oMath>
                          </a14:m>
                          <a:endParaRPr kumimoji="1" lang="ja-JP" altLang="en-US" sz="2000" dirty="0"/>
                        </a:p>
                      </a:txBody>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439352">
                    <a:tc>
                      <a:txBody>
                        <a:bodyPr/>
                        <a:lstStyle/>
                        <a:p>
                          <a:pPr algn="l"/>
                          <a:r>
                            <a:rPr kumimoji="1" lang="ja-JP" altLang="en-US" sz="2000" dirty="0" smtClean="0"/>
                            <a:t>周波数</a:t>
                          </a:r>
                          <a14:m>
                            <m:oMath xmlns:m="http://schemas.openxmlformats.org/officeDocument/2006/math">
                              <m:r>
                                <a:rPr kumimoji="1" lang="en-US" altLang="ja-JP" sz="2000" smtClean="0">
                                  <a:latin typeface="Cambria Math" panose="02040503050406030204" pitchFamily="18" charset="0"/>
                                </a:rPr>
                                <m:t>: </m:t>
                              </m:r>
                              <m:sSub>
                                <m:sSubPr>
                                  <m:ctrlPr>
                                    <a:rPr kumimoji="1" lang="en-US" altLang="ja-JP" sz="2000" i="1" smtClean="0">
                                      <a:latin typeface="Cambria Math" panose="02040503050406030204" pitchFamily="18" charset="0"/>
                                    </a:rPr>
                                  </m:ctrlPr>
                                </m:sSubPr>
                                <m:e>
                                  <m:r>
                                    <a:rPr kumimoji="1" lang="en-US" altLang="ja-JP" sz="2000" smtClean="0">
                                      <a:latin typeface="Cambria Math" panose="02040503050406030204" pitchFamily="18" charset="0"/>
                                    </a:rPr>
                                    <m:t>𝑓</m:t>
                                  </m:r>
                                </m:e>
                                <m:sub>
                                  <m:r>
                                    <a:rPr kumimoji="1" lang="en-US" altLang="ja-JP" sz="2000" smtClean="0">
                                      <a:latin typeface="Cambria Math" panose="02040503050406030204" pitchFamily="18" charset="0"/>
                                    </a:rPr>
                                    <m:t>𝑚𝑎𝑥</m:t>
                                  </m:r>
                                </m:sub>
                              </m:sSub>
                            </m:oMath>
                          </a14:m>
                          <a:endParaRPr kumimoji="1" lang="ja-JP" altLang="en-US" sz="2000" dirty="0"/>
                        </a:p>
                      </a:txBody>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47284">
                    <a:tc>
                      <a:txBody>
                        <a:bodyPr/>
                        <a:lstStyle/>
                        <a:p>
                          <a:pPr algn="l"/>
                          <a:r>
                            <a:rPr kumimoji="1" lang="ja-JP" altLang="en-US" sz="2000" dirty="0" smtClean="0"/>
                            <a:t>ラウドネス</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𝐴</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47284">
                    <a:tc>
                      <a:txBody>
                        <a:bodyPr/>
                        <a:lstStyle/>
                        <a:p>
                          <a:pPr algn="l"/>
                          <a:r>
                            <a:rPr kumimoji="1" lang="ja-JP" altLang="en-US" sz="2000" dirty="0" smtClean="0"/>
                            <a:t>パルスレート</a:t>
                          </a:r>
                          <a:r>
                            <a:rPr kumimoji="1" lang="en-US" altLang="ja-JP" sz="2000" dirty="0" smtClean="0"/>
                            <a:t>: </a:t>
                          </a:r>
                          <a14:m>
                            <m:oMath xmlns:m="http://schemas.openxmlformats.org/officeDocument/2006/math">
                              <m:sSup>
                                <m:sSupPr>
                                  <m:ctrlPr>
                                    <a:rPr kumimoji="1" lang="en-US" altLang="ja-JP" sz="2000" i="1" smtClean="0">
                                      <a:latin typeface="Cambria Math" panose="02040503050406030204" pitchFamily="18" charset="0"/>
                                    </a:rPr>
                                  </m:ctrlPr>
                                </m:sSupPr>
                                <m:e>
                                  <m:r>
                                    <a:rPr kumimoji="1" lang="en-US" altLang="ja-JP" sz="2000" smtClean="0">
                                      <a:latin typeface="Cambria Math" panose="02040503050406030204" pitchFamily="18" charset="0"/>
                                    </a:rPr>
                                    <m:t>𝑟</m:t>
                                  </m:r>
                                </m:e>
                                <m:sup>
                                  <m:r>
                                    <a:rPr kumimoji="1" lang="en-US" altLang="ja-JP" sz="2000" smtClean="0">
                                      <a:latin typeface="Cambria Math" panose="02040503050406030204" pitchFamily="18" charset="0"/>
                                    </a:rPr>
                                    <m:t>0</m:t>
                                  </m:r>
                                </m:sup>
                              </m:sSup>
                            </m:oMath>
                          </a14:m>
                          <a:endParaRPr kumimoji="1" lang="ja-JP" altLang="en-US" sz="2000" dirty="0"/>
                        </a:p>
                      </a:txBody>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𝛼</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439352">
                    <a:tc>
                      <a:txBody>
                        <a:bodyPr/>
                        <a:lstStyle/>
                        <a:p>
                          <a:pPr algn="l"/>
                          <a14:m>
                            <m:oMathPara xmlns:m="http://schemas.openxmlformats.org/officeDocument/2006/math">
                              <m:oMathParaPr>
                                <m:jc m:val="left"/>
                              </m:oMathParaPr>
                              <m:oMath xmlns:m="http://schemas.openxmlformats.org/officeDocument/2006/math">
                                <m:r>
                                  <a:rPr kumimoji="1" lang="ja-JP" altLang="en-US" sz="2000" smtClean="0">
                                    <a:latin typeface="Cambria Math" panose="02040503050406030204" pitchFamily="18" charset="0"/>
                                  </a:rPr>
                                  <m:t>𝛾</m:t>
                                </m:r>
                              </m:oMath>
                            </m:oMathPara>
                          </a14:m>
                          <a:endParaRPr kumimoji="1" lang="ja-JP" altLang="en-US" sz="2000" dirty="0"/>
                        </a:p>
                      </a:txBody>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bl>
              </a:graphicData>
            </a:graphic>
          </p:graphicFrame>
        </mc:Choice>
        <mc:Fallback>
          <p:graphicFrame>
            <p:nvGraphicFramePr>
              <p:cNvPr id="8" name="表 7"/>
              <p:cNvGraphicFramePr>
                <a:graphicFrameLocks noGrp="1"/>
              </p:cNvGraphicFramePr>
              <p:nvPr>
                <p:extLst>
                  <p:ext uri="{D42A27DB-BD31-4B8C-83A1-F6EECF244321}">
                    <p14:modId xmlns:p14="http://schemas.microsoft.com/office/powerpoint/2010/main" val="1263527635"/>
                  </p:ext>
                </p:extLst>
              </p:nvPr>
            </p:nvGraphicFramePr>
            <p:xfrm>
              <a:off x="8030278" y="1751478"/>
              <a:ext cx="3948748" cy="4848736"/>
            </p:xfrm>
            <a:graphic>
              <a:graphicData uri="http://schemas.openxmlformats.org/drawingml/2006/table">
                <a:tbl>
                  <a:tblPr firstRow="1" bandRow="1">
                    <a:tableStyleId>{21E4AEA4-8DFA-4A89-87EB-49C32662AFE0}</a:tableStyleId>
                  </a:tblPr>
                  <a:tblGrid>
                    <a:gridCol w="2384743">
                      <a:extLst>
                        <a:ext uri="{9D8B030D-6E8A-4147-A177-3AD203B41FA5}">
                          <a16:colId xmlns:a16="http://schemas.microsoft.com/office/drawing/2014/main" val="1001619540"/>
                        </a:ext>
                      </a:extLst>
                    </a:gridCol>
                    <a:gridCol w="1564005">
                      <a:extLst>
                        <a:ext uri="{9D8B030D-6E8A-4147-A177-3AD203B41FA5}">
                          <a16:colId xmlns:a16="http://schemas.microsoft.com/office/drawing/2014/main" val="972928546"/>
                        </a:ext>
                      </a:extLst>
                    </a:gridCol>
                  </a:tblGrid>
                  <a:tr h="439352">
                    <a:tc gridSpan="2">
                      <a:txBody>
                        <a:bodyPr/>
                        <a:lstStyle/>
                        <a:p>
                          <a:r>
                            <a:rPr kumimoji="1" lang="ja-JP" altLang="en-US" sz="2000" dirty="0" smtClean="0"/>
                            <a:t>実験設定</a:t>
                          </a:r>
                          <a:endParaRPr kumimoji="1" lang="ja-JP" altLang="en-US" sz="2000" dirty="0"/>
                        </a:p>
                      </a:txBody>
                      <a:tcPr/>
                    </a:tc>
                    <a:tc hMerge="1">
                      <a:txBody>
                        <a:bodyPr/>
                        <a:lstStyle/>
                        <a:p>
                          <a:endParaRPr kumimoji="1" lang="ja-JP" altLang="en-US" sz="2400" dirty="0"/>
                        </a:p>
                      </a:txBody>
                      <a:tcPr/>
                    </a:tc>
                    <a:extLst>
                      <a:ext uri="{0D108BD9-81ED-4DB2-BD59-A6C34878D82A}">
                        <a16:rowId xmlns:a16="http://schemas.microsoft.com/office/drawing/2014/main" val="3908230358"/>
                      </a:ext>
                    </a:extLst>
                  </a:tr>
                  <a:tr h="439352">
                    <a:tc>
                      <a:txBody>
                        <a:bodyPr/>
                        <a:lstStyle/>
                        <a:p>
                          <a:pPr algn="l"/>
                          <a:r>
                            <a:rPr kumimoji="1" lang="ja-JP" altLang="en-US" sz="2000" dirty="0" smtClean="0"/>
                            <a:t>個体数</a:t>
                          </a:r>
                          <a:r>
                            <a:rPr kumimoji="1" lang="en-US" altLang="ja-JP" sz="2000" dirty="0" smtClean="0"/>
                            <a:t>: N</a:t>
                          </a:r>
                          <a:endParaRPr kumimoji="1" lang="ja-JP" altLang="en-US" sz="2000" dirty="0"/>
                        </a:p>
                      </a:txBody>
                      <a:tcPr/>
                    </a:tc>
                    <a:tc>
                      <a:txBody>
                        <a:bodyPr/>
                        <a:lstStyle/>
                        <a:p>
                          <a:pPr algn="ctr"/>
                          <a:r>
                            <a:rPr kumimoji="1" lang="en-US" altLang="ja-JP" sz="2000" dirty="0" smtClean="0"/>
                            <a:t>50</a:t>
                          </a:r>
                          <a:endParaRPr kumimoji="1" lang="ja-JP" altLang="en-US" sz="2000" dirty="0"/>
                        </a:p>
                      </a:txBody>
                      <a:tcPr/>
                    </a:tc>
                    <a:extLst>
                      <a:ext uri="{0D108BD9-81ED-4DB2-BD59-A6C34878D82A}">
                        <a16:rowId xmlns:a16="http://schemas.microsoft.com/office/drawing/2014/main" val="2559590124"/>
                      </a:ext>
                    </a:extLst>
                  </a:tr>
                  <a:tr h="439352">
                    <a:tc>
                      <a:txBody>
                        <a:bodyPr/>
                        <a:lstStyle/>
                        <a:p>
                          <a:pPr algn="l"/>
                          <a:r>
                            <a:rPr kumimoji="1" lang="ja-JP" altLang="en-US" sz="2000" dirty="0" smtClean="0"/>
                            <a:t>世代数</a:t>
                          </a:r>
                          <a:r>
                            <a:rPr kumimoji="1" lang="en-US" altLang="ja-JP" sz="2000" dirty="0" smtClean="0"/>
                            <a:t>: </a:t>
                          </a:r>
                          <a:r>
                            <a:rPr kumimoji="1" lang="en-US" altLang="ja-JP" sz="2000" dirty="0" smtClean="0"/>
                            <a:t>Generation</a:t>
                          </a:r>
                          <a:endParaRPr kumimoji="1" lang="ja-JP" altLang="en-US" sz="2000" dirty="0"/>
                        </a:p>
                      </a:txBody>
                      <a:tcPr/>
                    </a:tc>
                    <a:tc>
                      <a:txBody>
                        <a:bodyPr/>
                        <a:lstStyle/>
                        <a:p>
                          <a:pPr algn="ctr"/>
                          <a:r>
                            <a:rPr kumimoji="1" lang="en-US" altLang="ja-JP" sz="2000" dirty="0" smtClean="0"/>
                            <a:t>10000</a:t>
                          </a:r>
                          <a:endParaRPr kumimoji="1" lang="ja-JP" altLang="en-US" sz="2000" dirty="0"/>
                        </a:p>
                      </a:txBody>
                      <a:tcPr/>
                    </a:tc>
                    <a:extLst>
                      <a:ext uri="{0D108BD9-81ED-4DB2-BD59-A6C34878D82A}">
                        <a16:rowId xmlns:a16="http://schemas.microsoft.com/office/drawing/2014/main" val="3991041814"/>
                      </a:ext>
                    </a:extLst>
                  </a:tr>
                  <a:tr h="439352">
                    <a:tc>
                      <a:txBody>
                        <a:bodyPr/>
                        <a:lstStyle/>
                        <a:p>
                          <a:pPr algn="l"/>
                          <a:r>
                            <a:rPr kumimoji="1" lang="ja-JP" altLang="en-US" sz="2000" dirty="0" smtClean="0"/>
                            <a:t>次元数</a:t>
                          </a:r>
                          <a:r>
                            <a:rPr kumimoji="1" lang="en-US" altLang="ja-JP" sz="2000" dirty="0" smtClean="0"/>
                            <a:t>: D</a:t>
                          </a:r>
                          <a:endParaRPr kumimoji="1" lang="ja-JP" altLang="en-US" sz="2000" dirty="0"/>
                        </a:p>
                      </a:txBody>
                      <a:tcPr/>
                    </a:tc>
                    <a:tc>
                      <a:txBody>
                        <a:bodyPr/>
                        <a:lstStyle/>
                        <a:p>
                          <a:pPr algn="ctr"/>
                          <a:r>
                            <a:rPr kumimoji="1" lang="en-US" altLang="ja-JP" sz="2000" dirty="0" smtClean="0"/>
                            <a:t>2</a:t>
                          </a:r>
                          <a:endParaRPr kumimoji="1" lang="ja-JP" altLang="en-US" sz="2000" dirty="0"/>
                        </a:p>
                      </a:txBody>
                      <a:tcPr/>
                    </a:tc>
                    <a:extLst>
                      <a:ext uri="{0D108BD9-81ED-4DB2-BD59-A6C34878D82A}">
                        <a16:rowId xmlns:a16="http://schemas.microsoft.com/office/drawing/2014/main" val="2525095682"/>
                      </a:ext>
                    </a:extLst>
                  </a:tr>
                  <a:tr h="439352">
                    <a:tc>
                      <a:txBody>
                        <a:bodyPr/>
                        <a:lstStyle/>
                        <a:p>
                          <a:pPr algn="l"/>
                          <a:r>
                            <a:rPr kumimoji="1" lang="ja-JP" altLang="en-US" sz="2000" dirty="0" smtClean="0"/>
                            <a:t>実験回数</a:t>
                          </a:r>
                          <a:r>
                            <a:rPr kumimoji="1" lang="en-US" altLang="ja-JP" sz="2000" dirty="0" smtClean="0"/>
                            <a:t>: </a:t>
                          </a:r>
                          <a:r>
                            <a:rPr kumimoji="1" lang="en-US" altLang="ja-JP" sz="2000" dirty="0" smtClean="0">
                              <a:latin typeface="Cambria Math" panose="02040503050406030204" pitchFamily="18" charset="0"/>
                              <a:ea typeface="Cambria Math" panose="02040503050406030204" pitchFamily="18" charset="0"/>
                            </a:rPr>
                            <a:t>MR</a:t>
                          </a:r>
                          <a:endParaRPr kumimoji="1" lang="ja-JP" altLang="en-US" sz="2000" dirty="0">
                            <a:latin typeface="Cambria Math" panose="02040503050406030204" pitchFamily="18" charset="0"/>
                          </a:endParaRPr>
                        </a:p>
                      </a:txBody>
                      <a:tcPr/>
                    </a:tc>
                    <a:tc>
                      <a:txBody>
                        <a:bodyPr/>
                        <a:lstStyle/>
                        <a:p>
                          <a:pPr algn="ctr"/>
                          <a:r>
                            <a:rPr kumimoji="1" lang="en-US" altLang="ja-JP" sz="2000" dirty="0" smtClean="0"/>
                            <a:t>30</a:t>
                          </a:r>
                          <a:endParaRPr kumimoji="1" lang="ja-JP" altLang="en-US" sz="2000" dirty="0"/>
                        </a:p>
                      </a:txBody>
                      <a:tcPr/>
                    </a:tc>
                    <a:extLst>
                      <a:ext uri="{0D108BD9-81ED-4DB2-BD59-A6C34878D82A}">
                        <a16:rowId xmlns:a16="http://schemas.microsoft.com/office/drawing/2014/main" val="3032981713"/>
                      </a:ext>
                    </a:extLst>
                  </a:tr>
                  <a:tr h="439352">
                    <a:tc>
                      <a:txBody>
                        <a:bodyPr/>
                        <a:lstStyle/>
                        <a:p>
                          <a:endParaRPr lang="ja-JP"/>
                        </a:p>
                      </a:txBody>
                      <a:tcPr>
                        <a:blipFill>
                          <a:blip r:embed="rId5"/>
                          <a:stretch>
                            <a:fillRect l="-255" t="-509722" r="-66582" b="-520833"/>
                          </a:stretch>
                        </a:blipFill>
                      </a:tcPr>
                    </a:tc>
                    <a:tc>
                      <a:txBody>
                        <a:bodyPr/>
                        <a:lstStyle/>
                        <a:p>
                          <a:pPr algn="ctr"/>
                          <a:r>
                            <a:rPr kumimoji="1" lang="en-US" altLang="ja-JP" sz="2000" dirty="0" smtClean="0"/>
                            <a:t>0</a:t>
                          </a:r>
                          <a:endParaRPr kumimoji="1" lang="ja-JP" altLang="en-US" sz="2000" dirty="0"/>
                        </a:p>
                      </a:txBody>
                      <a:tcPr/>
                    </a:tc>
                    <a:extLst>
                      <a:ext uri="{0D108BD9-81ED-4DB2-BD59-A6C34878D82A}">
                        <a16:rowId xmlns:a16="http://schemas.microsoft.com/office/drawing/2014/main" val="806096199"/>
                      </a:ext>
                    </a:extLst>
                  </a:tr>
                  <a:tr h="439352">
                    <a:tc>
                      <a:txBody>
                        <a:bodyPr/>
                        <a:lstStyle/>
                        <a:p>
                          <a:endParaRPr lang="ja-JP"/>
                        </a:p>
                      </a:txBody>
                      <a:tcPr>
                        <a:blipFill>
                          <a:blip r:embed="rId5"/>
                          <a:stretch>
                            <a:fillRect l="-255" t="-609722" r="-66582" b="-420833"/>
                          </a:stretch>
                        </a:blipFill>
                      </a:tcPr>
                    </a:tc>
                    <a:tc>
                      <a:txBody>
                        <a:bodyPr/>
                        <a:lstStyle/>
                        <a:p>
                          <a:pPr algn="ctr"/>
                          <a:r>
                            <a:rPr kumimoji="1" lang="en-US" altLang="ja-JP" sz="2000" smtClean="0"/>
                            <a:t>1</a:t>
                          </a:r>
                          <a:endParaRPr kumimoji="1" lang="ja-JP" altLang="en-US" sz="2000" dirty="0"/>
                        </a:p>
                      </a:txBody>
                      <a:tcPr/>
                    </a:tc>
                    <a:extLst>
                      <a:ext uri="{0D108BD9-81ED-4DB2-BD59-A6C34878D82A}">
                        <a16:rowId xmlns:a16="http://schemas.microsoft.com/office/drawing/2014/main" val="2067305734"/>
                      </a:ext>
                    </a:extLst>
                  </a:tr>
                  <a:tr h="447284">
                    <a:tc>
                      <a:txBody>
                        <a:bodyPr/>
                        <a:lstStyle/>
                        <a:p>
                          <a:endParaRPr lang="ja-JP"/>
                        </a:p>
                      </a:txBody>
                      <a:tcPr>
                        <a:blipFill>
                          <a:blip r:embed="rId5"/>
                          <a:stretch>
                            <a:fillRect l="-255" t="-700000" r="-66582" b="-315068"/>
                          </a:stretch>
                        </a:blipFill>
                      </a:tcPr>
                    </a:tc>
                    <a:tc>
                      <a:txBody>
                        <a:bodyPr/>
                        <a:lstStyle/>
                        <a:p>
                          <a:pPr algn="ctr"/>
                          <a:r>
                            <a:rPr kumimoji="1" lang="en-US" altLang="ja-JP" sz="2000" dirty="0" smtClean="0"/>
                            <a:t>1</a:t>
                          </a:r>
                          <a:endParaRPr kumimoji="1" lang="ja-JP" altLang="en-US" sz="2000" dirty="0"/>
                        </a:p>
                      </a:txBody>
                      <a:tcPr/>
                    </a:tc>
                    <a:extLst>
                      <a:ext uri="{0D108BD9-81ED-4DB2-BD59-A6C34878D82A}">
                        <a16:rowId xmlns:a16="http://schemas.microsoft.com/office/drawing/2014/main" val="1122366233"/>
                      </a:ext>
                    </a:extLst>
                  </a:tr>
                  <a:tr h="447284">
                    <a:tc>
                      <a:txBody>
                        <a:bodyPr/>
                        <a:lstStyle/>
                        <a:p>
                          <a:endParaRPr lang="ja-JP"/>
                        </a:p>
                      </a:txBody>
                      <a:tcPr>
                        <a:blipFill>
                          <a:blip r:embed="rId5"/>
                          <a:stretch>
                            <a:fillRect l="-255" t="-789189" r="-66582" b="-210811"/>
                          </a:stretch>
                        </a:blipFill>
                      </a:tcPr>
                    </a:tc>
                    <a:tc>
                      <a:txBody>
                        <a:bodyPr/>
                        <a:lstStyle/>
                        <a:p>
                          <a:pPr algn="ctr"/>
                          <a:r>
                            <a:rPr kumimoji="1" lang="en-US" altLang="ja-JP" sz="2000" dirty="0" smtClean="0"/>
                            <a:t>rand [0, 1]</a:t>
                          </a:r>
                          <a:endParaRPr kumimoji="1" lang="ja-JP" altLang="en-US" sz="2000" dirty="0"/>
                        </a:p>
                      </a:txBody>
                      <a:tcPr/>
                    </a:tc>
                    <a:extLst>
                      <a:ext uri="{0D108BD9-81ED-4DB2-BD59-A6C34878D82A}">
                        <a16:rowId xmlns:a16="http://schemas.microsoft.com/office/drawing/2014/main" val="181276066"/>
                      </a:ext>
                    </a:extLst>
                  </a:tr>
                  <a:tr h="439352">
                    <a:tc>
                      <a:txBody>
                        <a:bodyPr/>
                        <a:lstStyle/>
                        <a:p>
                          <a:endParaRPr lang="ja-JP"/>
                        </a:p>
                      </a:txBody>
                      <a:tcPr>
                        <a:blipFill>
                          <a:blip r:embed="rId5"/>
                          <a:stretch>
                            <a:fillRect l="-255" t="-913889" r="-66582" b="-116667"/>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3297667501"/>
                      </a:ext>
                    </a:extLst>
                  </a:tr>
                  <a:tr h="439352">
                    <a:tc>
                      <a:txBody>
                        <a:bodyPr/>
                        <a:lstStyle/>
                        <a:p>
                          <a:endParaRPr lang="ja-JP"/>
                        </a:p>
                      </a:txBody>
                      <a:tcPr>
                        <a:blipFill>
                          <a:blip r:embed="rId5"/>
                          <a:stretch>
                            <a:fillRect l="-255" t="-1013889" r="-66582" b="-16667"/>
                          </a:stretch>
                        </a:blipFill>
                      </a:tcPr>
                    </a:tc>
                    <a:tc>
                      <a:txBody>
                        <a:bodyPr/>
                        <a:lstStyle/>
                        <a:p>
                          <a:pPr algn="ctr"/>
                          <a:r>
                            <a:rPr kumimoji="1" lang="en-US" altLang="ja-JP" sz="2000" dirty="0" smtClean="0"/>
                            <a:t>0.9</a:t>
                          </a:r>
                          <a:endParaRPr kumimoji="1" lang="ja-JP" altLang="en-US" sz="2000" dirty="0"/>
                        </a:p>
                      </a:txBody>
                      <a:tcPr/>
                    </a:tc>
                    <a:extLst>
                      <a:ext uri="{0D108BD9-81ED-4DB2-BD59-A6C34878D82A}">
                        <a16:rowId xmlns:a16="http://schemas.microsoft.com/office/drawing/2014/main" val="999960588"/>
                      </a:ext>
                    </a:extLst>
                  </a:tr>
                </a:tbl>
              </a:graphicData>
            </a:graphic>
          </p:graphicFrame>
        </mc:Fallback>
      </mc:AlternateContent>
      <p:sp>
        <p:nvSpPr>
          <p:cNvPr id="9" name="テキスト ボックス 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15</a:t>
            </a:r>
            <a:endParaRPr kumimoji="1" lang="ja-JP" altLang="en-US" sz="2400" b="1" dirty="0"/>
          </a:p>
        </p:txBody>
      </p:sp>
    </p:spTree>
    <p:extLst>
      <p:ext uri="{BB962C8B-B14F-4D97-AF65-F5344CB8AC3E}">
        <p14:creationId xmlns:p14="http://schemas.microsoft.com/office/powerpoint/2010/main" val="3769869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3" name="コンテンツ プレースホルダー 2"/>
          <p:cNvSpPr>
            <a:spLocks noGrp="1"/>
          </p:cNvSpPr>
          <p:nvPr>
            <p:ph idx="1"/>
          </p:nvPr>
        </p:nvSpPr>
        <p:spPr/>
        <p:txBody>
          <a:bodyPr/>
          <a:lstStyle/>
          <a:p>
            <a:pPr algn="ctr"/>
            <a:r>
              <a:rPr kumimoji="1" lang="en-US" altLang="ja-JP" dirty="0" smtClean="0"/>
              <a:t>PR</a:t>
            </a:r>
            <a:r>
              <a:rPr kumimoji="1" lang="ja-JP" altLang="en-US" dirty="0" smtClean="0"/>
              <a:t>値と標準偏差</a:t>
            </a:r>
            <a:r>
              <a:rPr kumimoji="1" lang="en-US" altLang="ja-JP" dirty="0" smtClean="0"/>
              <a:t>(</a:t>
            </a:r>
            <a:r>
              <a:rPr kumimoji="1" lang="ja-JP" altLang="en-US" dirty="0" smtClean="0"/>
              <a:t>実験回数</a:t>
            </a:r>
            <a:r>
              <a:rPr kumimoji="1" lang="en-US" altLang="ja-JP" dirty="0" smtClean="0"/>
              <a:t>30</a:t>
            </a:r>
            <a:r>
              <a:rPr kumimoji="1" lang="ja-JP" altLang="en-US" dirty="0" smtClean="0"/>
              <a:t>試行</a:t>
            </a:r>
            <a:r>
              <a:rPr kumimoji="1" lang="en-US" altLang="ja-JP" dirty="0" smtClean="0"/>
              <a:t>)</a:t>
            </a:r>
            <a:endParaRPr kumimoji="1" lang="ja-JP" altLang="en-US" dirty="0"/>
          </a:p>
        </p:txBody>
      </p:sp>
      <mc:AlternateContent xmlns:mc="http://schemas.openxmlformats.org/markup-compatibility/2006">
        <mc:Choice xmlns:a14="http://schemas.microsoft.com/office/drawing/2010/main" Requires="a14">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637178350"/>
                  </p:ext>
                </p:extLst>
              </p:nvPr>
            </p:nvGraphicFramePr>
            <p:xfrm>
              <a:off x="705658" y="2110631"/>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37084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37084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1" lang="en-US" altLang="ja-JP" dirty="0" smtClean="0">
                              <a:latin typeface="Cambria Math" panose="02040503050406030204" pitchFamily="18" charset="0"/>
                              <a:ea typeface="Cambria Math" panose="02040503050406030204" pitchFamily="18" charset="0"/>
                            </a:rPr>
                            <a:t>Mean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SD</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0163688"/>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1</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0.059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0.371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0.692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0.098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0.745</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0.061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6764275"/>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2</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0.492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0.992</a:t>
                          </a:r>
                          <a:r>
                            <a:rPr kumimoji="1" lang="en-US" altLang="ja-JP" baseline="0"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0.045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49712"/>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3</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 </m:t>
                              </m:r>
                            </m:oMath>
                          </a14:m>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0.50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0.70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0.245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5363269"/>
                      </a:ext>
                    </a:extLst>
                  </a:tr>
                  <a:tr h="370840">
                    <a:tc>
                      <a:txBody>
                        <a:bodyPr/>
                        <a:lstStyle/>
                        <a:p>
                          <a:pPr algn="l"/>
                          <a14:m>
                            <m:oMathPara xmlns:m="http://schemas.openxmlformats.org/officeDocument/2006/math">
                              <m:oMathParaPr>
                                <m:jc m:val="left"/>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4</m:t>
                                    </m:r>
                                  </m:sub>
                                </m:sSub>
                              </m:oMath>
                            </m:oMathPara>
                          </a14:m>
                          <a:endParaRPr kumimoji="1" lang="en-US" altLang="ja-JP" dirty="0" smtClean="0"/>
                        </a:p>
                        <a:p>
                          <a:pPr algn="l"/>
                          <a:endParaRPr kumimoji="1" lang="ja-JP"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0.808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0.108</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sz="2800" b="1" dirty="0" smtClean="0">
                              <a:solidFill>
                                <a:srgbClr val="92D050"/>
                              </a:solidFill>
                              <a:latin typeface="Cambria Math" panose="02040503050406030204" pitchFamily="18" charset="0"/>
                              <a:ea typeface="Cambria Math" panose="02040503050406030204" pitchFamily="18" charset="0"/>
                            </a:rPr>
                            <a:t>1</a:t>
                          </a:r>
                          <a:r>
                            <a:rPr kumimoji="1" lang="en-US" altLang="ja-JP" dirty="0" smtClean="0">
                              <a:latin typeface="Cambria Math" panose="02040503050406030204" pitchFamily="18" charset="0"/>
                              <a:ea typeface="Cambria Math" panose="02040503050406030204" pitchFamily="18" charset="0"/>
                            </a:rPr>
                            <a:t>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0.858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0.124</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smtClean="0">
                              <a:latin typeface="Cambria Math" panose="02040503050406030204" pitchFamily="18" charset="0"/>
                              <a:ea typeface="Cambria Math" panose="02040503050406030204" pitchFamily="18" charset="0"/>
                            </a:rPr>
                            <a:t>0.867 </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oMath>
                          </a14:m>
                          <a:r>
                            <a:rPr kumimoji="1" lang="ja-JP" altLang="en-US" dirty="0" smtClean="0">
                              <a:latin typeface="Cambria Math" panose="02040503050406030204" pitchFamily="18" charset="0"/>
                            </a:rPr>
                            <a:t> </a:t>
                          </a:r>
                          <a:r>
                            <a:rPr kumimoji="1" lang="en-US" altLang="ja-JP" dirty="0" smtClean="0">
                              <a:latin typeface="Cambria Math" panose="02040503050406030204" pitchFamily="18" charset="0"/>
                              <a:ea typeface="Cambria Math" panose="02040503050406030204" pitchFamily="18" charset="0"/>
                            </a:rPr>
                            <a:t>0.127</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49739741"/>
                      </a:ext>
                    </a:extLst>
                  </a:tr>
                </a:tbl>
              </a:graphicData>
            </a:graphic>
          </p:graphicFrame>
        </mc:Choice>
        <mc:Fallback>
          <p:graphicFrame>
            <p:nvGraphicFramePr>
              <p:cNvPr id="5" name="コンテンツ プレースホルダー 4"/>
              <p:cNvGraphicFramePr>
                <a:graphicFrameLocks noGrp="1"/>
              </p:cNvGraphicFramePr>
              <p:nvPr>
                <p:ph idx="10"/>
                <p:extLst>
                  <p:ext uri="{D42A27DB-BD31-4B8C-83A1-F6EECF244321}">
                    <p14:modId xmlns:p14="http://schemas.microsoft.com/office/powerpoint/2010/main" val="637178350"/>
                  </p:ext>
                </p:extLst>
              </p:nvPr>
            </p:nvGraphicFramePr>
            <p:xfrm>
              <a:off x="705658" y="2110631"/>
              <a:ext cx="10702290" cy="4206240"/>
            </p:xfrm>
            <a:graphic>
              <a:graphicData uri="http://schemas.openxmlformats.org/drawingml/2006/table">
                <a:tbl>
                  <a:tblPr firstRow="1" bandRow="1">
                    <a:tableStyleId>{5C22544A-7EE6-4342-B048-85BDC9FD1C3A}</a:tableStyleId>
                  </a:tblPr>
                  <a:tblGrid>
                    <a:gridCol w="1400810">
                      <a:extLst>
                        <a:ext uri="{9D8B030D-6E8A-4147-A177-3AD203B41FA5}">
                          <a16:colId xmlns:a16="http://schemas.microsoft.com/office/drawing/2014/main" val="197349200"/>
                        </a:ext>
                      </a:extLst>
                    </a:gridCol>
                    <a:gridCol w="2325370">
                      <a:extLst>
                        <a:ext uri="{9D8B030D-6E8A-4147-A177-3AD203B41FA5}">
                          <a16:colId xmlns:a16="http://schemas.microsoft.com/office/drawing/2014/main" val="3740886328"/>
                        </a:ext>
                      </a:extLst>
                    </a:gridCol>
                    <a:gridCol w="2325370">
                      <a:extLst>
                        <a:ext uri="{9D8B030D-6E8A-4147-A177-3AD203B41FA5}">
                          <a16:colId xmlns:a16="http://schemas.microsoft.com/office/drawing/2014/main" val="1101425617"/>
                        </a:ext>
                      </a:extLst>
                    </a:gridCol>
                    <a:gridCol w="2325370">
                      <a:extLst>
                        <a:ext uri="{9D8B030D-6E8A-4147-A177-3AD203B41FA5}">
                          <a16:colId xmlns:a16="http://schemas.microsoft.com/office/drawing/2014/main" val="4017217349"/>
                        </a:ext>
                      </a:extLst>
                    </a:gridCol>
                    <a:gridCol w="2325370">
                      <a:extLst>
                        <a:ext uri="{9D8B030D-6E8A-4147-A177-3AD203B41FA5}">
                          <a16:colId xmlns:a16="http://schemas.microsoft.com/office/drawing/2014/main" val="1140793543"/>
                        </a:ext>
                      </a:extLst>
                    </a:gridCol>
                  </a:tblGrid>
                  <a:tr h="457200">
                    <a:tc>
                      <a:txBody>
                        <a:bodyPr/>
                        <a:lstStyle/>
                        <a:p>
                          <a:pPr algn="ct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NSBA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dirty="0" smtClean="0">
                              <a:solidFill>
                                <a:schemeClr val="tx1"/>
                              </a:solidFill>
                            </a:rPr>
                            <a:t>DNRBA</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7077412"/>
                      </a:ext>
                    </a:extLst>
                  </a:tr>
                  <a:tr h="457200">
                    <a:tc>
                      <a:txBody>
                        <a:bodyPr/>
                        <a:lstStyle/>
                        <a:p>
                          <a:pPr algn="ctr"/>
                          <a:r>
                            <a:rPr kumimoji="1" lang="en-US" altLang="ja-JP" dirty="0" smtClean="0">
                              <a:latin typeface="Cambria Math" panose="02040503050406030204" pitchFamily="18" charset="0"/>
                              <a:ea typeface="Cambria Math" panose="02040503050406030204" pitchFamily="18" charset="0"/>
                            </a:rPr>
                            <a:t>Function</a:t>
                          </a:r>
                          <a:endParaRPr kumimoji="1" lang="ja-JP" altLang="en-US" dirty="0">
                            <a:latin typeface="Cambria Math" panose="02040503050406030204" pitchFamily="18"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chemeClr val="bg1"/>
                        </a:solid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2"/>
                          <a:stretch>
                            <a:fillRect l="-60471" t="-109333" r="-300262"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2"/>
                          <a:stretch>
                            <a:fillRect l="-160892" t="-109333" r="-201050" b="-724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blipFill>
                          <a:blip r:embed="rId2"/>
                          <a:stretch>
                            <a:fillRect l="-260209" t="-109333" r="-100524" b="-724000"/>
                          </a:stretch>
                        </a:blipFill>
                      </a:tcPr>
                    </a:tc>
                    <a:tc>
                      <a:txBody>
                        <a:bodyPr/>
                        <a:lstStyle/>
                        <a:p>
                          <a:endParaRPr lang="ja-JP"/>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blipFill>
                          <a:blip r:embed="rId2"/>
                          <a:stretch>
                            <a:fillRect l="-360209" t="-109333" r="-524" b="-724000"/>
                          </a:stretch>
                        </a:blipFill>
                      </a:tcPr>
                    </a:tc>
                    <a:extLst>
                      <a:ext uri="{0D108BD9-81ED-4DB2-BD59-A6C34878D82A}">
                        <a16:rowId xmlns:a16="http://schemas.microsoft.com/office/drawing/2014/main" val="4270163688"/>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35" t="-116296" r="-664783"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0471" t="-116296" r="-300262"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0892" t="-116296" r="-201050" b="-302222"/>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0209" t="-116296" r="-100524" b="-302222"/>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0209" t="-116296" r="-524" b="-302222"/>
                          </a:stretch>
                        </a:blipFill>
                      </a:tcPr>
                    </a:tc>
                    <a:extLst>
                      <a:ext uri="{0D108BD9-81ED-4DB2-BD59-A6C34878D82A}">
                        <a16:rowId xmlns:a16="http://schemas.microsoft.com/office/drawing/2014/main" val="3296764275"/>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35" t="-214706" r="-664783"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0471" t="-214706" r="-300262"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0892" t="-214706" r="-201050" b="-200000"/>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0209" t="-214706" r="-100524" b="-200000"/>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0209" t="-214706" r="-524" b="-200000"/>
                          </a:stretch>
                        </a:blipFill>
                      </a:tcPr>
                    </a:tc>
                    <a:extLst>
                      <a:ext uri="{0D108BD9-81ED-4DB2-BD59-A6C34878D82A}">
                        <a16:rowId xmlns:a16="http://schemas.microsoft.com/office/drawing/2014/main" val="388249712"/>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35" t="-317037" r="-664783"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0471" t="-317037" r="-300262"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0892" t="-317037" r="-201050" b="-10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0209" t="-317037" r="-100524" b="-10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0209" t="-317037" r="-524" b="-101481"/>
                          </a:stretch>
                        </a:blipFill>
                      </a:tcPr>
                    </a:tc>
                    <a:extLst>
                      <a:ext uri="{0D108BD9-81ED-4DB2-BD59-A6C34878D82A}">
                        <a16:rowId xmlns:a16="http://schemas.microsoft.com/office/drawing/2014/main" val="2635363269"/>
                      </a:ext>
                    </a:extLst>
                  </a:tr>
                  <a:tr h="822960">
                    <a:tc>
                      <a:txBody>
                        <a:bodyPr/>
                        <a:lstStyle/>
                        <a:p>
                          <a:endParaRPr lang="ja-JP"/>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435" t="-417037" r="-664783"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60471" t="-417037" r="-300262"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60892" t="-417037" r="-201050" b="-1481"/>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260209" t="-417037" r="-100524" b="-1481"/>
                          </a:stretch>
                        </a:blipFill>
                      </a:tcPr>
                    </a:tc>
                    <a:tc>
                      <a:txBody>
                        <a:bodyPr/>
                        <a:lstStyle/>
                        <a:p>
                          <a:endParaRPr lang="ja-JP"/>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2"/>
                          <a:stretch>
                            <a:fillRect l="-360209" t="-417037" r="-524" b="-1481"/>
                          </a:stretch>
                        </a:blipFill>
                      </a:tcPr>
                    </a:tc>
                    <a:extLst>
                      <a:ext uri="{0D108BD9-81ED-4DB2-BD59-A6C34878D82A}">
                        <a16:rowId xmlns:a16="http://schemas.microsoft.com/office/drawing/2014/main" val="1649739741"/>
                      </a:ext>
                    </a:extLst>
                  </a:tr>
                </a:tbl>
              </a:graphicData>
            </a:graphic>
          </p:graphicFrame>
        </mc:Fallback>
      </mc:AlternateContent>
      <p:pic>
        <p:nvPicPr>
          <p:cNvPr id="7" name="コンテンツ プレースホルダ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648" y="3080542"/>
            <a:ext cx="974344" cy="730758"/>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648" y="5551409"/>
            <a:ext cx="974344" cy="730758"/>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648" y="4719233"/>
            <a:ext cx="974344" cy="730758"/>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259" y="3931384"/>
            <a:ext cx="972733" cy="729550"/>
          </a:xfrm>
          <a:prstGeom prst="rect">
            <a:avLst/>
          </a:prstGeom>
        </p:spPr>
      </p:pic>
      <p:sp>
        <p:nvSpPr>
          <p:cNvPr id="11" name="テキスト ボックス 10"/>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16</a:t>
            </a:r>
            <a:endParaRPr kumimoji="1" lang="ja-JP" altLang="en-US" sz="2400" b="1" dirty="0"/>
          </a:p>
        </p:txBody>
      </p:sp>
    </p:spTree>
    <p:extLst>
      <p:ext uri="{BB962C8B-B14F-4D97-AF65-F5344CB8AC3E}">
        <p14:creationId xmlns:p14="http://schemas.microsoft.com/office/powerpoint/2010/main" val="3624908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2" name="タイトル 1"/>
          <p:cNvSpPr>
            <a:spLocks noGrp="1"/>
          </p:cNvSpPr>
          <p:nvPr>
            <p:ph type="title"/>
          </p:nvPr>
        </p:nvSpPr>
        <p:spPr/>
        <p:txBody>
          <a:bodyPr/>
          <a:lstStyle/>
          <a:p>
            <a:r>
              <a:rPr lang="ja-JP" altLang="en-US" dirty="0"/>
              <a:t>結果</a:t>
            </a:r>
            <a:endParaRPr kumimoji="1" lang="ja-JP" altLang="en-US" dirty="0"/>
          </a:p>
        </p:txBody>
      </p:sp>
      <p:sp>
        <p:nvSpPr>
          <p:cNvPr id="3" name="コンテンツ プレースホルダー 2"/>
          <p:cNvSpPr>
            <a:spLocks noGrp="1"/>
          </p:cNvSpPr>
          <p:nvPr>
            <p:ph idx="1"/>
          </p:nvPr>
        </p:nvSpPr>
        <p:spPr>
          <a:xfrm>
            <a:off x="243175" y="1335793"/>
            <a:ext cx="11627257" cy="1246769"/>
          </a:xfrm>
        </p:spPr>
        <p:txBody>
          <a:bodyPr/>
          <a:lstStyle/>
          <a:p>
            <a:r>
              <a:rPr kumimoji="1" lang="ja-JP" altLang="en-US" dirty="0" smtClean="0"/>
              <a:t>最終世代における</a:t>
            </a:r>
            <a:endParaRPr kumimoji="1" lang="en-US" altLang="ja-JP" dirty="0" smtClean="0"/>
          </a:p>
          <a:p>
            <a:r>
              <a:rPr kumimoji="1" lang="ja-JP" altLang="en-US" dirty="0" smtClean="0"/>
              <a:t>個体の分布</a:t>
            </a: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244" y="4188735"/>
            <a:ext cx="3649391" cy="2736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153" y="1419678"/>
            <a:ext cx="3649392" cy="2736000"/>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423" y="1419678"/>
            <a:ext cx="3649391" cy="2736000"/>
          </a:xfrm>
          <a:prstGeom prst="rect">
            <a:avLst/>
          </a:prstGeom>
        </p:spPr>
      </p:pic>
      <p:sp>
        <p:nvSpPr>
          <p:cNvPr id="10" name="テキスト ボックス 9"/>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1" name="テキスト ボックス 10"/>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2" name="テキスト ボックス 11"/>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3581" y="4168035"/>
            <a:ext cx="3649392" cy="2736001"/>
          </a:xfrm>
          <a:prstGeom prst="rect">
            <a:avLst/>
          </a:prstGeom>
        </p:spPr>
      </p:pic>
      <p:sp>
        <p:nvSpPr>
          <p:cNvPr id="14" name="テキスト ボックス 13"/>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17</a:t>
            </a:r>
            <a:endParaRPr kumimoji="1" lang="ja-JP" altLang="en-US" sz="2400" b="1" dirty="0"/>
          </a:p>
        </p:txBody>
      </p:sp>
    </p:spTree>
    <p:extLst>
      <p:ext uri="{BB962C8B-B14F-4D97-AF65-F5344CB8AC3E}">
        <p14:creationId xmlns:p14="http://schemas.microsoft.com/office/powerpoint/2010/main" val="20407446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223" y="4159885"/>
            <a:ext cx="3715319" cy="2785427"/>
          </a:xfrm>
          <a:prstGeom prst="rect">
            <a:avLst/>
          </a:prstGeom>
        </p:spPr>
      </p:pic>
      <p:sp>
        <p:nvSpPr>
          <p:cNvPr id="2" name="タイトル 1"/>
          <p:cNvSpPr>
            <a:spLocks noGrp="1"/>
          </p:cNvSpPr>
          <p:nvPr>
            <p:ph type="title"/>
          </p:nvPr>
        </p:nvSpPr>
        <p:spPr/>
        <p:txBody>
          <a:bodyPr/>
          <a:lstStyle/>
          <a:p>
            <a:r>
              <a:rPr lang="ja-JP" altLang="en-US" dirty="0"/>
              <a:t>結果</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475" y="4209313"/>
            <a:ext cx="3649391" cy="27360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4152" y="1473313"/>
            <a:ext cx="3649391" cy="2736000"/>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505" y="1473313"/>
            <a:ext cx="3649391" cy="2736000"/>
          </a:xfrm>
          <a:prstGeom prst="rect">
            <a:avLst/>
          </a:prstGeom>
        </p:spPr>
      </p:pic>
      <p:sp>
        <p:nvSpPr>
          <p:cNvPr id="9" name="テキスト ボックス 8"/>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10" name="テキスト ボックス 9"/>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1" name="テキスト ボックス 10"/>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2" name="テキスト ボックス 11"/>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4" name="コンテンツ プレースホルダー 13"/>
          <p:cNvSpPr>
            <a:spLocks noGrp="1"/>
          </p:cNvSpPr>
          <p:nvPr>
            <p:ph idx="1"/>
          </p:nvPr>
        </p:nvSpPr>
        <p:spPr/>
        <p:txBody>
          <a:bodyPr/>
          <a:lstStyle/>
          <a:p>
            <a:endParaRPr kumimoji="1" lang="ja-JP" altLang="en-US"/>
          </a:p>
        </p:txBody>
      </p:sp>
      <p:sp>
        <p:nvSpPr>
          <p:cNvPr id="15" name="コンテンツ プレースホルダー 2"/>
          <p:cNvSpPr>
            <a:spLocks noGrp="1"/>
          </p:cNvSpPr>
          <p:nvPr>
            <p:ph idx="1"/>
          </p:nvPr>
        </p:nvSpPr>
        <p:spPr>
          <a:xfrm>
            <a:off x="243175" y="1335793"/>
            <a:ext cx="11627257" cy="1246769"/>
          </a:xfrm>
        </p:spPr>
        <p:txBody>
          <a:bodyPr/>
          <a:lstStyle/>
          <a:p>
            <a:r>
              <a:rPr kumimoji="1" lang="ja-JP" altLang="en-US" dirty="0" smtClean="0"/>
              <a:t>最終世代における</a:t>
            </a:r>
            <a:endParaRPr kumimoji="1" lang="en-US" altLang="ja-JP" dirty="0" smtClean="0"/>
          </a:p>
          <a:p>
            <a:r>
              <a:rPr kumimoji="1" lang="ja-JP" altLang="en-US" dirty="0" smtClean="0"/>
              <a:t>個体の分布</a:t>
            </a:r>
            <a:endParaRPr kumimoji="1" lang="ja-JP" altLang="en-US" dirty="0"/>
          </a:p>
        </p:txBody>
      </p:sp>
      <p:sp>
        <p:nvSpPr>
          <p:cNvPr id="16" name="テキスト ボックス 15"/>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7" name="楕円 16"/>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吹き出し 17"/>
          <p:cNvSpPr/>
          <p:nvPr/>
        </p:nvSpPr>
        <p:spPr>
          <a:xfrm>
            <a:off x="5865964" y="5086211"/>
            <a:ext cx="2259208" cy="818115"/>
          </a:xfrm>
          <a:prstGeom prst="wedgeRoundRectCallout">
            <a:avLst>
              <a:gd name="adj1" fmla="val 41849"/>
              <a:gd name="adj2" fmla="val 75534"/>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全</a:t>
            </a:r>
            <a:r>
              <a:rPr kumimoji="1" lang="ja-JP" altLang="en-US" dirty="0" smtClean="0">
                <a:solidFill>
                  <a:schemeClr val="tx1">
                    <a:lumMod val="75000"/>
                    <a:lumOff val="25000"/>
                  </a:schemeClr>
                </a:solidFill>
              </a:rPr>
              <a:t>最適解と局所解を発見</a:t>
            </a:r>
            <a:endParaRPr kumimoji="1" lang="ja-JP" altLang="en-US" dirty="0">
              <a:solidFill>
                <a:schemeClr val="tx1">
                  <a:lumMod val="75000"/>
                  <a:lumOff val="25000"/>
                </a:schemeClr>
              </a:solidFill>
            </a:endParaRPr>
          </a:p>
        </p:txBody>
      </p:sp>
      <p:sp>
        <p:nvSpPr>
          <p:cNvPr id="19" name="テキスト ボックス 18"/>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18</a:t>
            </a:r>
            <a:endParaRPr kumimoji="1" lang="ja-JP" altLang="en-US" sz="2400" b="1" dirty="0"/>
          </a:p>
        </p:txBody>
      </p:sp>
    </p:spTree>
    <p:extLst>
      <p:ext uri="{BB962C8B-B14F-4D97-AF65-F5344CB8AC3E}">
        <p14:creationId xmlns:p14="http://schemas.microsoft.com/office/powerpoint/2010/main" val="35912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003" y="4176378"/>
            <a:ext cx="3685620" cy="2763162"/>
          </a:xfrm>
          <a:prstGeom prst="rect">
            <a:avLst/>
          </a:prstGeom>
        </p:spPr>
      </p:pic>
      <p:sp>
        <p:nvSpPr>
          <p:cNvPr id="2" name="タイトル 1"/>
          <p:cNvSpPr>
            <a:spLocks noGrp="1"/>
          </p:cNvSpPr>
          <p:nvPr>
            <p:ph type="title"/>
          </p:nvPr>
        </p:nvSpPr>
        <p:spPr/>
        <p:txBody>
          <a:bodyPr/>
          <a:lstStyle/>
          <a:p>
            <a:r>
              <a:rPr lang="ja-JP" altLang="en-US" dirty="0"/>
              <a:t>結果</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276" y="4176378"/>
            <a:ext cx="3649393"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580" y="1441845"/>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277" y="1441845"/>
            <a:ext cx="3649392"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3" name="コンテンツ プレースホルダー 12"/>
          <p:cNvSpPr>
            <a:spLocks noGrp="1"/>
          </p:cNvSpPr>
          <p:nvPr>
            <p:ph idx="1"/>
          </p:nvPr>
        </p:nvSpPr>
        <p:spPr/>
        <p:txBody>
          <a:bodyPr/>
          <a:lstStyle/>
          <a:p>
            <a:endParaRPr kumimoji="1" lang="ja-JP" altLang="en-US"/>
          </a:p>
        </p:txBody>
      </p:sp>
      <p:sp>
        <p:nvSpPr>
          <p:cNvPr id="14" name="コンテンツ プレースホルダー 2"/>
          <p:cNvSpPr>
            <a:spLocks noGrp="1"/>
          </p:cNvSpPr>
          <p:nvPr>
            <p:ph idx="1"/>
          </p:nvPr>
        </p:nvSpPr>
        <p:spPr>
          <a:xfrm>
            <a:off x="243175" y="1335793"/>
            <a:ext cx="11627257" cy="1246769"/>
          </a:xfrm>
        </p:spPr>
        <p:txBody>
          <a:bodyPr/>
          <a:lstStyle/>
          <a:p>
            <a:r>
              <a:rPr kumimoji="1" lang="ja-JP" altLang="en-US" dirty="0" smtClean="0"/>
              <a:t>最終世代における</a:t>
            </a:r>
            <a:endParaRPr kumimoji="1" lang="en-US" altLang="ja-JP" dirty="0" smtClean="0"/>
          </a:p>
          <a:p>
            <a:r>
              <a:rPr kumimoji="1" lang="ja-JP" altLang="en-US" dirty="0" smtClean="0"/>
              <a:t>個体の分布</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吹き出し 16"/>
          <p:cNvSpPr/>
          <p:nvPr/>
        </p:nvSpPr>
        <p:spPr>
          <a:xfrm>
            <a:off x="5865964" y="5544378"/>
            <a:ext cx="2259208" cy="818115"/>
          </a:xfrm>
          <a:prstGeom prst="wedgeRoundRectCallout">
            <a:avLst>
              <a:gd name="adj1" fmla="val 58804"/>
              <a:gd name="adj2" fmla="val -6027"/>
              <a:gd name="adj3" fmla="val 16667"/>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全</a:t>
            </a:r>
            <a:r>
              <a:rPr kumimoji="1" lang="ja-JP" altLang="en-US" dirty="0" smtClean="0">
                <a:solidFill>
                  <a:schemeClr val="tx1">
                    <a:lumMod val="75000"/>
                    <a:lumOff val="25000"/>
                  </a:schemeClr>
                </a:solidFill>
              </a:rPr>
              <a:t>最適解と局所解を発見</a:t>
            </a:r>
            <a:endParaRPr kumimoji="1" lang="ja-JP" altLang="en-US" dirty="0">
              <a:solidFill>
                <a:schemeClr val="tx1">
                  <a:lumMod val="75000"/>
                  <a:lumOff val="25000"/>
                </a:schemeClr>
              </a:solidFill>
            </a:endParaRPr>
          </a:p>
        </p:txBody>
      </p:sp>
      <p:sp>
        <p:nvSpPr>
          <p:cNvPr id="18" name="テキスト ボックス 1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19</a:t>
            </a:r>
            <a:endParaRPr kumimoji="1" lang="ja-JP" altLang="en-US" sz="2400" b="1" dirty="0"/>
          </a:p>
        </p:txBody>
      </p:sp>
    </p:spTree>
    <p:extLst>
      <p:ext uri="{BB962C8B-B14F-4D97-AF65-F5344CB8AC3E}">
        <p14:creationId xmlns:p14="http://schemas.microsoft.com/office/powerpoint/2010/main" val="181959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8500" y="4172204"/>
            <a:ext cx="3582427" cy="2685796"/>
          </a:xfrm>
          <a:prstGeom prst="rect">
            <a:avLst/>
          </a:prstGeom>
        </p:spPr>
      </p:pic>
      <p:sp>
        <p:nvSpPr>
          <p:cNvPr id="2" name="タイトル 1"/>
          <p:cNvSpPr>
            <a:spLocks noGrp="1"/>
          </p:cNvSpPr>
          <p:nvPr>
            <p:ph type="title"/>
          </p:nvPr>
        </p:nvSpPr>
        <p:spPr/>
        <p:txBody>
          <a:bodyPr/>
          <a:lstStyle/>
          <a:p>
            <a:r>
              <a:rPr lang="ja-JP" altLang="en-US" dirty="0"/>
              <a:t>結果</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78" y="4172204"/>
            <a:ext cx="3649392" cy="27360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774" y="1453716"/>
            <a:ext cx="3649391" cy="27360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379" y="1453716"/>
            <a:ext cx="3649391" cy="2736000"/>
          </a:xfrm>
          <a:prstGeom prst="rect">
            <a:avLst/>
          </a:prstGeom>
        </p:spPr>
      </p:pic>
      <p:sp>
        <p:nvSpPr>
          <p:cNvPr id="8" name="テキスト ボックス 7"/>
          <p:cNvSpPr txBox="1"/>
          <p:nvPr/>
        </p:nvSpPr>
        <p:spPr>
          <a:xfrm>
            <a:off x="4121903" y="1256044"/>
            <a:ext cx="1173891" cy="369332"/>
          </a:xfrm>
          <a:prstGeom prst="rect">
            <a:avLst/>
          </a:prstGeom>
          <a:noFill/>
        </p:spPr>
        <p:txBody>
          <a:bodyPr wrap="square" rtlCol="0">
            <a:spAutoFit/>
          </a:bodyPr>
          <a:lstStyle/>
          <a:p>
            <a:pPr algn="ctr"/>
            <a:r>
              <a:rPr kumimoji="1" lang="en-US" altLang="ja-JP" dirty="0" smtClean="0"/>
              <a:t>BA</a:t>
            </a:r>
            <a:endParaRPr kumimoji="1" lang="ja-JP" altLang="en-US" dirty="0"/>
          </a:p>
        </p:txBody>
      </p:sp>
      <p:sp>
        <p:nvSpPr>
          <p:cNvPr id="9" name="テキスト ボックス 8"/>
          <p:cNvSpPr txBox="1"/>
          <p:nvPr/>
        </p:nvSpPr>
        <p:spPr>
          <a:xfrm>
            <a:off x="8125172" y="1263173"/>
            <a:ext cx="1173891" cy="369332"/>
          </a:xfrm>
          <a:prstGeom prst="rect">
            <a:avLst/>
          </a:prstGeom>
          <a:noFill/>
        </p:spPr>
        <p:txBody>
          <a:bodyPr wrap="square" rtlCol="0">
            <a:spAutoFit/>
          </a:bodyPr>
          <a:lstStyle/>
          <a:p>
            <a:pPr algn="ctr"/>
            <a:r>
              <a:rPr kumimoji="1" lang="en-US" altLang="ja-JP" dirty="0" smtClean="0"/>
              <a:t>NSBA</a:t>
            </a:r>
            <a:endParaRPr kumimoji="1" lang="ja-JP" altLang="en-US" dirty="0"/>
          </a:p>
        </p:txBody>
      </p:sp>
      <p:sp>
        <p:nvSpPr>
          <p:cNvPr id="10" name="テキスト ボックス 9"/>
          <p:cNvSpPr txBox="1"/>
          <p:nvPr/>
        </p:nvSpPr>
        <p:spPr>
          <a:xfrm>
            <a:off x="8130980" y="4004069"/>
            <a:ext cx="1173891" cy="369332"/>
          </a:xfrm>
          <a:prstGeom prst="rect">
            <a:avLst/>
          </a:prstGeom>
          <a:noFill/>
        </p:spPr>
        <p:txBody>
          <a:bodyPr wrap="square" rtlCol="0">
            <a:spAutoFit/>
          </a:bodyPr>
          <a:lstStyle/>
          <a:p>
            <a:pPr algn="ctr"/>
            <a:r>
              <a:rPr kumimoji="1" lang="en-US" altLang="ja-JP" dirty="0" smtClean="0"/>
              <a:t>DNRBA</a:t>
            </a:r>
            <a:endParaRPr kumimoji="1" lang="ja-JP" altLang="en-US" dirty="0"/>
          </a:p>
        </p:txBody>
      </p:sp>
      <p:sp>
        <p:nvSpPr>
          <p:cNvPr id="11" name="テキスト ボックス 10"/>
          <p:cNvSpPr txBox="1"/>
          <p:nvPr/>
        </p:nvSpPr>
        <p:spPr>
          <a:xfrm>
            <a:off x="4121902" y="3991712"/>
            <a:ext cx="1173891" cy="369332"/>
          </a:xfrm>
          <a:prstGeom prst="rect">
            <a:avLst/>
          </a:prstGeom>
          <a:solidFill>
            <a:schemeClr val="bg1"/>
          </a:solidFill>
        </p:spPr>
        <p:txBody>
          <a:bodyPr wrap="square" rtlCol="0">
            <a:spAutoFit/>
          </a:bodyPr>
          <a:lstStyle/>
          <a:p>
            <a:pPr algn="ctr"/>
            <a:r>
              <a:rPr kumimoji="1" lang="en-US" altLang="ja-JP" dirty="0" smtClean="0"/>
              <a:t>NRBA</a:t>
            </a:r>
            <a:endParaRPr kumimoji="1" lang="ja-JP" altLang="en-US" dirty="0"/>
          </a:p>
        </p:txBody>
      </p:sp>
      <p:sp>
        <p:nvSpPr>
          <p:cNvPr id="13" name="コンテンツ プレースホルダー 12"/>
          <p:cNvSpPr>
            <a:spLocks noGrp="1"/>
          </p:cNvSpPr>
          <p:nvPr>
            <p:ph idx="1"/>
          </p:nvPr>
        </p:nvSpPr>
        <p:spPr/>
        <p:txBody>
          <a:bodyPr/>
          <a:lstStyle/>
          <a:p>
            <a:endParaRPr kumimoji="1" lang="ja-JP" altLang="en-US"/>
          </a:p>
        </p:txBody>
      </p:sp>
      <p:sp>
        <p:nvSpPr>
          <p:cNvPr id="14" name="コンテンツ プレースホルダー 2"/>
          <p:cNvSpPr>
            <a:spLocks noGrp="1"/>
          </p:cNvSpPr>
          <p:nvPr>
            <p:ph idx="1"/>
          </p:nvPr>
        </p:nvSpPr>
        <p:spPr>
          <a:xfrm>
            <a:off x="243175" y="1335793"/>
            <a:ext cx="11627257" cy="1246769"/>
          </a:xfrm>
        </p:spPr>
        <p:txBody>
          <a:bodyPr/>
          <a:lstStyle/>
          <a:p>
            <a:r>
              <a:rPr kumimoji="1" lang="ja-JP" altLang="en-US" dirty="0" smtClean="0"/>
              <a:t>最終世代における</a:t>
            </a:r>
            <a:endParaRPr kumimoji="1" lang="en-US" altLang="ja-JP" dirty="0" smtClean="0"/>
          </a:p>
          <a:p>
            <a:r>
              <a:rPr kumimoji="1" lang="ja-JP" altLang="en-US" dirty="0" smtClean="0"/>
              <a:t>個体の分布</a:t>
            </a:r>
            <a:endParaRPr kumimoji="1" lang="ja-JP" altLang="en-US" dirty="0"/>
          </a:p>
        </p:txBody>
      </p:sp>
      <p:sp>
        <p:nvSpPr>
          <p:cNvPr id="15" name="テキスト ボックス 14"/>
          <p:cNvSpPr txBox="1"/>
          <p:nvPr/>
        </p:nvSpPr>
        <p:spPr>
          <a:xfrm>
            <a:off x="10581958" y="3469785"/>
            <a:ext cx="907740" cy="338554"/>
          </a:xfrm>
          <a:prstGeom prst="rect">
            <a:avLst/>
          </a:prstGeom>
          <a:noFill/>
        </p:spPr>
        <p:txBody>
          <a:bodyPr wrap="square" rtlCol="0">
            <a:spAutoFit/>
          </a:bodyPr>
          <a:lstStyle/>
          <a:p>
            <a:r>
              <a:rPr kumimoji="1" lang="ja-JP" altLang="en-US" sz="1600" dirty="0" smtClean="0"/>
              <a:t>：個体</a:t>
            </a:r>
            <a:endParaRPr kumimoji="1" lang="ja-JP" altLang="en-US" sz="1600" dirty="0"/>
          </a:p>
        </p:txBody>
      </p:sp>
      <p:sp>
        <p:nvSpPr>
          <p:cNvPr id="16" name="楕円 15"/>
          <p:cNvSpPr/>
          <p:nvPr/>
        </p:nvSpPr>
        <p:spPr>
          <a:xfrm>
            <a:off x="10536814" y="3579419"/>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20</a:t>
            </a:r>
            <a:endParaRPr kumimoji="1" lang="ja-JP" altLang="en-US" sz="2400" b="1" dirty="0"/>
          </a:p>
        </p:txBody>
      </p:sp>
    </p:spTree>
    <p:extLst>
      <p:ext uri="{BB962C8B-B14F-4D97-AF65-F5344CB8AC3E}">
        <p14:creationId xmlns:p14="http://schemas.microsoft.com/office/powerpoint/2010/main" val="32463333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1470454" y="1335793"/>
            <a:ext cx="10399978" cy="614197"/>
          </a:xfrm>
        </p:spPr>
        <p:txBody>
          <a:bodyPr/>
          <a:lstStyle/>
          <a:p>
            <a:r>
              <a:rPr kumimoji="1" lang="ja-JP" altLang="en-US" dirty="0" smtClean="0"/>
              <a:t>　　　複数の最適解と局所解を同時に探索可能なアルゴリズムの構築</a:t>
            </a:r>
            <a:endParaRPr kumimoji="1" lang="ja-JP" altLang="en-US" dirty="0"/>
          </a:p>
        </p:txBody>
      </p:sp>
      <p:sp>
        <p:nvSpPr>
          <p:cNvPr id="4" name="コンテンツ プレースホルダー 3"/>
          <p:cNvSpPr>
            <a:spLocks noGrp="1"/>
          </p:cNvSpPr>
          <p:nvPr>
            <p:ph idx="10"/>
          </p:nvPr>
        </p:nvSpPr>
        <p:spPr>
          <a:xfrm>
            <a:off x="2038864" y="2386595"/>
            <a:ext cx="9831567" cy="4323124"/>
          </a:xfrm>
        </p:spPr>
        <p:txBody>
          <a:bodyPr/>
          <a:lstStyle/>
          <a:p>
            <a:r>
              <a:rPr kumimoji="1" lang="ja-JP" altLang="en-US" sz="2400" dirty="0" smtClean="0"/>
              <a:t>個体密度によって，動的に探索領域を決定することのできる</a:t>
            </a:r>
            <a:endParaRPr kumimoji="1" lang="en-US" altLang="ja-JP" sz="2400" dirty="0" smtClean="0"/>
          </a:p>
          <a:p>
            <a:r>
              <a:rPr kumimoji="1" lang="en-US" altLang="ja-JP" sz="2400" dirty="0" smtClean="0"/>
              <a:t>Dynamic Niche Radius</a:t>
            </a:r>
            <a:r>
              <a:rPr kumimoji="1" lang="ja-JP" altLang="en-US" sz="2400" dirty="0" smtClean="0"/>
              <a:t>を用いた探索アルゴリズム</a:t>
            </a:r>
            <a:endParaRPr kumimoji="1" lang="en-US" altLang="ja-JP" sz="2400" dirty="0" smtClean="0"/>
          </a:p>
          <a:p>
            <a:pPr marL="342900" indent="-342900">
              <a:buFontTx/>
              <a:buChar char="-"/>
            </a:pPr>
            <a:r>
              <a:rPr lang="en-US" altLang="ja-JP" sz="2000" dirty="0" smtClean="0"/>
              <a:t>Niche radius</a:t>
            </a:r>
            <a:r>
              <a:rPr lang="ja-JP" altLang="en-US" sz="2000" dirty="0" smtClean="0"/>
              <a:t>内の最良個体から遠ざかる探索</a:t>
            </a:r>
            <a:endParaRPr lang="en-US" altLang="ja-JP" sz="2000" dirty="0" smtClean="0"/>
          </a:p>
          <a:p>
            <a:pPr marL="342900" indent="-342900">
              <a:buFontTx/>
              <a:buChar char="-"/>
            </a:pPr>
            <a:r>
              <a:rPr lang="en-US" altLang="ja-JP" sz="2000" dirty="0" smtClean="0"/>
              <a:t>Niche radius</a:t>
            </a:r>
            <a:r>
              <a:rPr kumimoji="1" lang="ja-JP" altLang="en-US" sz="2000" dirty="0" smtClean="0"/>
              <a:t>内の最良個体付近を局所探索</a:t>
            </a:r>
            <a:endParaRPr kumimoji="1" lang="en-US" altLang="ja-JP" sz="2000" dirty="0" smtClean="0"/>
          </a:p>
          <a:p>
            <a:pPr marL="342900" indent="-342900">
              <a:buFontTx/>
              <a:buChar char="-"/>
            </a:pPr>
            <a:r>
              <a:rPr lang="ja-JP" altLang="en-US" sz="2000" dirty="0"/>
              <a:t>各個体</a:t>
            </a:r>
            <a:r>
              <a:rPr lang="ja-JP" altLang="en-US" sz="2000" dirty="0" smtClean="0"/>
              <a:t>の</a:t>
            </a:r>
            <a:r>
              <a:rPr lang="en-US" altLang="ja-JP" sz="2000" dirty="0" smtClean="0"/>
              <a:t>Niche radius</a:t>
            </a:r>
            <a:r>
              <a:rPr lang="ja-JP" altLang="en-US" sz="2000" dirty="0" smtClean="0"/>
              <a:t>内をランダム探索</a:t>
            </a:r>
            <a:endParaRPr lang="en-US" altLang="ja-JP" sz="2000" dirty="0" smtClean="0"/>
          </a:p>
          <a:p>
            <a:endParaRPr kumimoji="1" lang="en-US" altLang="ja-JP" sz="1800" dirty="0" smtClean="0"/>
          </a:p>
          <a:p>
            <a:r>
              <a:rPr kumimoji="1" lang="ja-JP" altLang="en-US" sz="2400" dirty="0" smtClean="0"/>
              <a:t>複数解</a:t>
            </a:r>
            <a:r>
              <a:rPr kumimoji="1" lang="en-US" altLang="ja-JP" sz="2400" dirty="0" smtClean="0"/>
              <a:t>(</a:t>
            </a:r>
            <a:r>
              <a:rPr kumimoji="1" lang="ja-JP" altLang="en-US" sz="2400" dirty="0" smtClean="0"/>
              <a:t>最適解 </a:t>
            </a:r>
            <a:r>
              <a:rPr kumimoji="1" lang="en-US" altLang="ja-JP" sz="2400" dirty="0" smtClean="0"/>
              <a:t>/</a:t>
            </a:r>
            <a:r>
              <a:rPr kumimoji="1" lang="ja-JP" altLang="en-US" sz="2400" dirty="0" smtClean="0"/>
              <a:t> 局所解</a:t>
            </a:r>
            <a:r>
              <a:rPr kumimoji="1" lang="en-US" altLang="ja-JP" sz="2400" dirty="0" smtClean="0"/>
              <a:t>)</a:t>
            </a:r>
            <a:r>
              <a:rPr kumimoji="1" lang="ja-JP" altLang="en-US" sz="2400" dirty="0" smtClean="0"/>
              <a:t>を持つ関数において</a:t>
            </a:r>
            <a:r>
              <a:rPr lang="ja-JP" altLang="en-US" sz="2400" dirty="0"/>
              <a:t>探索性能</a:t>
            </a:r>
            <a:r>
              <a:rPr lang="ja-JP" altLang="en-US" sz="2400" dirty="0" smtClean="0"/>
              <a:t>が向上</a:t>
            </a:r>
            <a:endParaRPr lang="en-US" altLang="ja-JP" sz="2400" dirty="0" smtClean="0"/>
          </a:p>
          <a:p>
            <a:endParaRPr kumimoji="1" lang="en-US" altLang="ja-JP" sz="2400" dirty="0" smtClean="0"/>
          </a:p>
          <a:p>
            <a:r>
              <a:rPr kumimoji="1" lang="ja-JP" altLang="en-US" sz="2400" dirty="0" smtClean="0"/>
              <a:t>他の複数解探索手法との性能比較</a:t>
            </a:r>
            <a:endParaRPr kumimoji="1" lang="en-US" altLang="ja-JP" sz="2400" dirty="0" smtClean="0"/>
          </a:p>
          <a:p>
            <a:r>
              <a:rPr lang="ja-JP" altLang="en-US" sz="2400" dirty="0"/>
              <a:t>局所</a:t>
            </a:r>
            <a:r>
              <a:rPr lang="ja-JP" altLang="en-US" sz="2400" dirty="0" smtClean="0"/>
              <a:t>探索性能を高めることによる手法の改良</a:t>
            </a:r>
            <a:endParaRPr kumimoji="1" lang="ja-JP" altLang="en-US" sz="2400" dirty="0"/>
          </a:p>
        </p:txBody>
      </p:sp>
      <p:sp>
        <p:nvSpPr>
          <p:cNvPr id="5" name="テキスト ボックス 4"/>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21</a:t>
            </a:r>
            <a:endParaRPr kumimoji="1" lang="ja-JP" altLang="en-US" sz="2400" b="1" dirty="0"/>
          </a:p>
        </p:txBody>
      </p:sp>
      <p:sp>
        <p:nvSpPr>
          <p:cNvPr id="7" name="角丸四角形 6"/>
          <p:cNvSpPr/>
          <p:nvPr/>
        </p:nvSpPr>
        <p:spPr>
          <a:xfrm>
            <a:off x="243175" y="1381580"/>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目的</a:t>
            </a:r>
            <a:endParaRPr kumimoji="1" lang="ja-JP" altLang="en-US" sz="2400" b="1" dirty="0"/>
          </a:p>
        </p:txBody>
      </p:sp>
      <p:sp>
        <p:nvSpPr>
          <p:cNvPr id="8" name="角丸四角形 7"/>
          <p:cNvSpPr/>
          <p:nvPr/>
        </p:nvSpPr>
        <p:spPr>
          <a:xfrm>
            <a:off x="243175" y="2386596"/>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提案</a:t>
            </a:r>
          </a:p>
        </p:txBody>
      </p:sp>
      <p:sp>
        <p:nvSpPr>
          <p:cNvPr id="9" name="角丸四角形 8"/>
          <p:cNvSpPr/>
          <p:nvPr/>
        </p:nvSpPr>
        <p:spPr>
          <a:xfrm>
            <a:off x="243174" y="4676714"/>
            <a:ext cx="889687"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知見</a:t>
            </a:r>
          </a:p>
        </p:txBody>
      </p:sp>
      <p:sp>
        <p:nvSpPr>
          <p:cNvPr id="10" name="角丸四角形 9"/>
          <p:cNvSpPr/>
          <p:nvPr/>
        </p:nvSpPr>
        <p:spPr>
          <a:xfrm>
            <a:off x="243174" y="5552716"/>
            <a:ext cx="1931615" cy="56841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今後の課題</a:t>
            </a:r>
            <a:endParaRPr kumimoji="1" lang="ja-JP" altLang="en-US" sz="2400" b="1" dirty="0"/>
          </a:p>
        </p:txBody>
      </p:sp>
    </p:spTree>
    <p:extLst>
      <p:ext uri="{BB962C8B-B14F-4D97-AF65-F5344CB8AC3E}">
        <p14:creationId xmlns:p14="http://schemas.microsoft.com/office/powerpoint/2010/main" val="1962502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033666" y="2644170"/>
            <a:ext cx="8124668" cy="1569660"/>
          </a:xfrm>
          <a:prstGeom prst="rect">
            <a:avLst/>
          </a:prstGeom>
          <a:noFill/>
        </p:spPr>
        <p:txBody>
          <a:bodyPr wrap="square" rtlCol="0">
            <a:spAutoFit/>
          </a:bodyPr>
          <a:lstStyle/>
          <a:p>
            <a:pPr algn="ctr"/>
            <a:r>
              <a:rPr kumimoji="1" lang="en-US" altLang="ja-JP" sz="9600" b="1" dirty="0" smtClean="0">
                <a:solidFill>
                  <a:schemeClr val="tx1">
                    <a:lumMod val="75000"/>
                    <a:lumOff val="25000"/>
                  </a:schemeClr>
                </a:solidFill>
              </a:rPr>
              <a:t>Appendix</a:t>
            </a:r>
            <a:endParaRPr kumimoji="1" lang="ja-JP" altLang="en-US" sz="9600" b="1" dirty="0">
              <a:solidFill>
                <a:schemeClr val="tx1">
                  <a:lumMod val="75000"/>
                  <a:lumOff val="25000"/>
                </a:schemeClr>
              </a:solidFill>
            </a:endParaRPr>
          </a:p>
        </p:txBody>
      </p:sp>
    </p:spTree>
    <p:extLst>
      <p:ext uri="{BB962C8B-B14F-4D97-AF65-F5344CB8AC3E}">
        <p14:creationId xmlns:p14="http://schemas.microsoft.com/office/powerpoint/2010/main" val="373080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コンテンツ プレースホルダー 3"/>
          <p:cNvSpPr>
            <a:spLocks noGrp="1"/>
          </p:cNvSpPr>
          <p:nvPr>
            <p:ph idx="10"/>
          </p:nvPr>
        </p:nvSpPr>
        <p:spPr>
          <a:xfrm>
            <a:off x="243175" y="2106495"/>
            <a:ext cx="11627257" cy="4298836"/>
          </a:xfrm>
        </p:spPr>
        <p:txBody>
          <a:bodyPr lIns="0"/>
          <a:lstStyle/>
          <a:p>
            <a:r>
              <a:rPr kumimoji="1" lang="en-US" altLang="ja-JP" sz="2400" dirty="0" smtClean="0">
                <a:solidFill>
                  <a:schemeClr val="accent6"/>
                </a:solidFill>
              </a:rPr>
              <a:t>Novelty Search</a:t>
            </a:r>
            <a:r>
              <a:rPr kumimoji="1" lang="en-US" altLang="ja-JP" sz="2400" dirty="0" smtClean="0"/>
              <a:t>-based Bat Algorithm (NSBA)</a:t>
            </a:r>
          </a:p>
          <a:p>
            <a:r>
              <a:rPr kumimoji="1" lang="ja-JP" altLang="en-US" sz="2000" dirty="0" smtClean="0"/>
              <a:t>    未探索空間に新しく個体候補を生成する</a:t>
            </a:r>
            <a:endParaRPr lang="en-US" altLang="ja-JP" sz="800" dirty="0" smtClean="0"/>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graphicFrame>
        <p:nvGraphicFramePr>
          <p:cNvPr id="67" name="コンテンツ プレースホルダー 66"/>
          <p:cNvGraphicFramePr>
            <a:graphicFrameLocks noGrp="1"/>
          </p:cNvGraphicFramePr>
          <p:nvPr>
            <p:ph idx="1"/>
            <p:extLst>
              <p:ext uri="{D42A27DB-BD31-4B8C-83A1-F6EECF244321}">
                <p14:modId xmlns:p14="http://schemas.microsoft.com/office/powerpoint/2010/main" val="3094155931"/>
              </p:ext>
            </p:extLst>
          </p:nvPr>
        </p:nvGraphicFramePr>
        <p:xfrm>
          <a:off x="5667414" y="3117405"/>
          <a:ext cx="6307304" cy="1889760"/>
        </p:xfrm>
        <a:graphic>
          <a:graphicData uri="http://schemas.openxmlformats.org/drawingml/2006/table">
            <a:tbl>
              <a:tblPr firstRow="1" bandRow="1">
                <a:tableStyleId>{5C22544A-7EE6-4342-B048-85BDC9FD1C3A}</a:tableStyleId>
              </a:tblPr>
              <a:tblGrid>
                <a:gridCol w="1926106">
                  <a:extLst>
                    <a:ext uri="{9D8B030D-6E8A-4147-A177-3AD203B41FA5}">
                      <a16:colId xmlns:a16="http://schemas.microsoft.com/office/drawing/2014/main" val="2071845828"/>
                    </a:ext>
                  </a:extLst>
                </a:gridCol>
                <a:gridCol w="1917080">
                  <a:extLst>
                    <a:ext uri="{9D8B030D-6E8A-4147-A177-3AD203B41FA5}">
                      <a16:colId xmlns:a16="http://schemas.microsoft.com/office/drawing/2014/main" val="2764304064"/>
                    </a:ext>
                  </a:extLst>
                </a:gridCol>
                <a:gridCol w="2464118">
                  <a:extLst>
                    <a:ext uri="{9D8B030D-6E8A-4147-A177-3AD203B41FA5}">
                      <a16:colId xmlns:a16="http://schemas.microsoft.com/office/drawing/2014/main" val="4247365170"/>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NSBA</a:t>
                      </a:r>
                      <a:endParaRPr kumimoji="1" lang="ja-JP" altLang="en-US" sz="2000" dirty="0"/>
                    </a:p>
                  </a:txBody>
                  <a:tcPr>
                    <a:solidFill>
                      <a:schemeClr val="accent6"/>
                    </a:solidFill>
                  </a:tcPr>
                </a:tc>
                <a:extLst>
                  <a:ext uri="{0D108BD9-81ED-4DB2-BD59-A6C34878D82A}">
                    <a16:rowId xmlns:a16="http://schemas.microsoft.com/office/drawing/2014/main" val="573835130"/>
                  </a:ext>
                </a:extLst>
              </a:tr>
              <a:tr h="370840">
                <a:tc>
                  <a:txBody>
                    <a:bodyPr/>
                    <a:lstStyle/>
                    <a:p>
                      <a:r>
                        <a:rPr kumimoji="1" lang="ja-JP" altLang="en-US" sz="2000" b="1" dirty="0" smtClean="0">
                          <a:solidFill>
                            <a:schemeClr val="tx1">
                              <a:lumMod val="75000"/>
                              <a:lumOff val="25000"/>
                            </a:schemeClr>
                          </a:solidFill>
                        </a:rPr>
                        <a:t>収束</a:t>
                      </a:r>
                      <a:r>
                        <a:rPr kumimoji="1" lang="ja-JP" altLang="en-US" sz="2000" b="1" dirty="0" smtClean="0">
                          <a:solidFill>
                            <a:schemeClr val="tx1">
                              <a:lumMod val="75000"/>
                              <a:lumOff val="25000"/>
                            </a:schemeClr>
                          </a:solidFill>
                        </a:rPr>
                        <a:t>方向へ探索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最良個体</a:t>
                      </a:r>
                      <a:r>
                        <a:rPr kumimoji="1" lang="en-US" altLang="ja-JP" sz="2000" dirty="0" smtClean="0"/>
                        <a:t/>
                      </a:r>
                      <a:br>
                        <a:rPr kumimoji="1" lang="en-US" altLang="ja-JP" sz="2000" dirty="0" smtClean="0"/>
                      </a:br>
                      <a:r>
                        <a:rPr kumimoji="1" lang="ja-JP" altLang="en-US" sz="2000" dirty="0" smtClean="0"/>
                        <a:t>方向へ移動</a:t>
                      </a:r>
                    </a:p>
                  </a:txBody>
                  <a:tcPr>
                    <a:solidFill>
                      <a:schemeClr val="bg1">
                        <a:lumMod val="95000"/>
                      </a:schemeClr>
                    </a:solidFill>
                  </a:tcPr>
                </a:tc>
                <a:tc>
                  <a:txBody>
                    <a:bodyPr/>
                    <a:lstStyle/>
                    <a:p>
                      <a:r>
                        <a:rPr kumimoji="1" lang="ja-JP" altLang="en-US" sz="2000" u="none" dirty="0" smtClean="0">
                          <a:solidFill>
                            <a:schemeClr val="tx1"/>
                          </a:solidFill>
                        </a:rPr>
                        <a:t>最良個体から</a:t>
                      </a:r>
                      <a:r>
                        <a:rPr kumimoji="1" lang="en-US" altLang="ja-JP" sz="2000" u="sng" dirty="0" smtClean="0">
                          <a:solidFill>
                            <a:srgbClr val="FF0000"/>
                          </a:solidFill>
                        </a:rPr>
                        <a:t/>
                      </a:r>
                      <a:br>
                        <a:rPr kumimoji="1" lang="en-US" altLang="ja-JP" sz="2000" u="sng" dirty="0" smtClean="0">
                          <a:solidFill>
                            <a:srgbClr val="FF0000"/>
                          </a:solidFill>
                        </a:rPr>
                      </a:br>
                      <a:r>
                        <a:rPr kumimoji="1" lang="ja-JP" altLang="en-US" sz="2000" u="sng" dirty="0" smtClean="0">
                          <a:solidFill>
                            <a:srgbClr val="FF0000"/>
                          </a:solidFill>
                        </a:rPr>
                        <a:t>離れる方向</a:t>
                      </a:r>
                      <a:r>
                        <a:rPr kumimoji="1" lang="ja-JP" altLang="en-US" sz="2000" dirty="0" smtClean="0"/>
                        <a:t>へ移動</a:t>
                      </a:r>
                      <a:endParaRPr kumimoji="1" lang="ja-JP" altLang="en-US" sz="2000" dirty="0"/>
                    </a:p>
                  </a:txBody>
                  <a:tcPr>
                    <a:solidFill>
                      <a:schemeClr val="bg1">
                        <a:lumMod val="95000"/>
                      </a:schemeClr>
                    </a:solidFill>
                  </a:tcPr>
                </a:tc>
                <a:extLst>
                  <a:ext uri="{0D108BD9-81ED-4DB2-BD59-A6C34878D82A}">
                    <a16:rowId xmlns:a16="http://schemas.microsoft.com/office/drawing/2014/main" val="1264821482"/>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a:t>
                      </a:r>
                      <a:r>
                        <a:rPr kumimoji="1" lang="ja-JP" altLang="en-US" sz="2000" dirty="0" smtClean="0"/>
                        <a:t>個体付近</a:t>
                      </a:r>
                      <a:endParaRPr kumimoji="1" lang="ja-JP" altLang="en-US" sz="2000" dirty="0"/>
                    </a:p>
                  </a:txBody>
                  <a:tcPr>
                    <a:solidFill>
                      <a:schemeClr val="bg1">
                        <a:lumMod val="95000"/>
                      </a:schemeClr>
                    </a:solidFill>
                  </a:tcPr>
                </a:tc>
                <a:tc>
                  <a:txBody>
                    <a:bodyPr/>
                    <a:lstStyle/>
                    <a:p>
                      <a:r>
                        <a:rPr kumimoji="1" lang="ja-JP" altLang="en-US" sz="2000" u="sng" dirty="0" smtClean="0">
                          <a:solidFill>
                            <a:srgbClr val="FF0000"/>
                          </a:solidFill>
                        </a:rPr>
                        <a:t>各個体</a:t>
                      </a:r>
                      <a:r>
                        <a:rPr kumimoji="1" lang="ja-JP" altLang="en-US" sz="2000" dirty="0" smtClean="0"/>
                        <a:t>付近</a:t>
                      </a:r>
                      <a:endParaRPr kumimoji="1" lang="ja-JP" altLang="en-US" sz="2000" dirty="0"/>
                    </a:p>
                  </a:txBody>
                  <a:tcPr>
                    <a:solidFill>
                      <a:schemeClr val="bg1">
                        <a:lumMod val="95000"/>
                      </a:schemeClr>
                    </a:solidFill>
                  </a:tcPr>
                </a:tc>
                <a:extLst>
                  <a:ext uri="{0D108BD9-81ED-4DB2-BD59-A6C34878D82A}">
                    <a16:rowId xmlns:a16="http://schemas.microsoft.com/office/drawing/2014/main" val="677922162"/>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dirty="0" smtClean="0"/>
                        <a:t>BA</a:t>
                      </a:r>
                      <a:r>
                        <a:rPr kumimoji="1" lang="ja-JP" altLang="en-US" sz="2000" dirty="0" smtClean="0"/>
                        <a:t>と同じ</a:t>
                      </a:r>
                      <a:endParaRPr kumimoji="1" lang="ja-JP" altLang="en-US" sz="2000" dirty="0"/>
                    </a:p>
                  </a:txBody>
                  <a:tcPr>
                    <a:solidFill>
                      <a:schemeClr val="bg1">
                        <a:lumMod val="95000"/>
                      </a:schemeClr>
                    </a:solidFill>
                  </a:tcPr>
                </a:tc>
                <a:extLst>
                  <a:ext uri="{0D108BD9-81ED-4DB2-BD59-A6C34878D82A}">
                    <a16:rowId xmlns:a16="http://schemas.microsoft.com/office/drawing/2014/main" val="3789883294"/>
                  </a:ext>
                </a:extLst>
              </a:tr>
            </a:tbl>
          </a:graphicData>
        </a:graphic>
      </p:graphicFrame>
      <p:grpSp>
        <p:nvGrpSpPr>
          <p:cNvPr id="66" name="グループ化 65"/>
          <p:cNvGrpSpPr/>
          <p:nvPr/>
        </p:nvGrpSpPr>
        <p:grpSpPr>
          <a:xfrm>
            <a:off x="243175" y="3126835"/>
            <a:ext cx="5251136" cy="2934936"/>
            <a:chOff x="672977" y="3040114"/>
            <a:chExt cx="5251136" cy="2934936"/>
          </a:xfrm>
        </p:grpSpPr>
        <mc:AlternateContent xmlns:mc="http://schemas.openxmlformats.org/markup-compatibility/2006">
          <mc:Choice xmlns:a14="http://schemas.microsoft.com/office/drawing/2010/main" Requires="a14">
            <p:sp>
              <p:nvSpPr>
                <p:cNvPr id="9" name="正方形/長方形 8"/>
                <p:cNvSpPr/>
                <p:nvPr/>
              </p:nvSpPr>
              <p:spPr>
                <a:xfrm>
                  <a:off x="4440117" y="5269244"/>
                  <a:ext cx="1483996" cy="369717"/>
                </a:xfrm>
                <a:prstGeom prst="rect">
                  <a:avLst/>
                </a:prstGeom>
              </p:spPr>
              <p:txBody>
                <a:bodyPr wrap="none">
                  <a:spAutoFit/>
                </a:bodyPr>
                <a:lstStyle/>
                <a:p>
                  <a:r>
                    <a:rPr lang="en-US" altLang="ja-JP" dirty="0" smtClean="0"/>
                    <a:t>: </a:t>
                  </a:r>
                  <a:r>
                    <a:rPr lang="ja-JP" altLang="en-US" dirty="0" smtClean="0"/>
                    <a:t>最</a:t>
                  </a:r>
                  <a14:m>
                    <m:oMath xmlns:m="http://schemas.openxmlformats.org/officeDocument/2006/math">
                      <m:r>
                        <a:rPr lang="ja-JP" altLang="en-US" b="0" i="1" smtClean="0">
                          <a:latin typeface="Cambria Math" panose="02040503050406030204" pitchFamily="18" charset="0"/>
                        </a:rPr>
                        <m:t>良個体</m:t>
                      </m:r>
                      <m:r>
                        <a:rPr lang="ja-JP" altLang="en-US" i="1">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m:t>
                          </m:r>
                        </m:sub>
                      </m:sSub>
                    </m:oMath>
                  </a14:m>
                  <a:endParaRPr lang="ja-JP" altLang="en-US" dirty="0"/>
                </a:p>
              </p:txBody>
            </p:sp>
          </mc:Choice>
          <mc:Fallback>
            <p:sp>
              <p:nvSpPr>
                <p:cNvPr id="9" name="正方形/長方形 8"/>
                <p:cNvSpPr>
                  <a:spLocks noRot="1" noChangeAspect="1" noMove="1" noResize="1" noEditPoints="1" noAdjustHandles="1" noChangeArrowheads="1" noChangeShapeType="1" noTextEdit="1"/>
                </p:cNvSpPr>
                <p:nvPr/>
              </p:nvSpPr>
              <p:spPr>
                <a:xfrm>
                  <a:off x="4440117" y="5269244"/>
                  <a:ext cx="1483996" cy="369717"/>
                </a:xfrm>
                <a:prstGeom prst="rect">
                  <a:avLst/>
                </a:prstGeom>
                <a:blipFill>
                  <a:blip r:embed="rId3"/>
                  <a:stretch>
                    <a:fillRect l="-3704" t="-10000" b="-28333"/>
                  </a:stretch>
                </a:blipFill>
              </p:spPr>
              <p:txBody>
                <a:bodyPr/>
                <a:lstStyle/>
                <a:p>
                  <a:r>
                    <a:rPr lang="ja-JP" altLang="en-US">
                      <a:noFill/>
                    </a:rPr>
                    <a:t> </a:t>
                  </a:r>
                </a:p>
              </p:txBody>
            </p:sp>
          </mc:Fallback>
        </mc:AlternateContent>
        <p:sp>
          <p:nvSpPr>
            <p:cNvPr id="10" name="楕円 9"/>
            <p:cNvSpPr/>
            <p:nvPr/>
          </p:nvSpPr>
          <p:spPr>
            <a:xfrm>
              <a:off x="1477963" y="535786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 name="正方形/長方形 10"/>
                <p:cNvSpPr/>
                <p:nvPr/>
              </p:nvSpPr>
              <p:spPr>
                <a:xfrm>
                  <a:off x="1636950" y="5269629"/>
                  <a:ext cx="2556726" cy="369332"/>
                </a:xfrm>
                <a:prstGeom prst="rect">
                  <a:avLst/>
                </a:prstGeom>
              </p:spPr>
              <p:txBody>
                <a:bodyPr wrap="none">
                  <a:spAutoFit/>
                </a:bodyPr>
                <a:lstStyle/>
                <a:p>
                  <a:r>
                    <a:rPr lang="en-US" altLang="ja-JP" dirty="0" smtClean="0"/>
                    <a:t>:</a:t>
                  </a:r>
                  <a:r>
                    <a:rPr lang="en-US" altLang="ja-JP" dirty="0"/>
                    <a:t> </a:t>
                  </a:r>
                  <a:r>
                    <a:rPr lang="ja-JP" altLang="en-US" dirty="0" smtClean="0"/>
                    <a:t>個体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𝑖</m:t>
                          </m:r>
                          <m:r>
                            <a:rPr lang="en-US" altLang="ja-JP" b="0" i="1" smtClean="0">
                              <a:latin typeface="Cambria Math" panose="02040503050406030204" pitchFamily="18" charset="0"/>
                            </a:rPr>
                            <m:t>=1,2,…,</m:t>
                          </m:r>
                          <m:r>
                            <a:rPr lang="en-US" altLang="ja-JP" b="0" i="1" smtClean="0">
                              <a:latin typeface="Cambria Math" panose="02040503050406030204" pitchFamily="18" charset="0"/>
                            </a:rPr>
                            <m:t>𝑁</m:t>
                          </m:r>
                        </m:e>
                      </m:d>
                    </m:oMath>
                  </a14:m>
                  <a:endParaRPr lang="ja-JP" altLang="en-US" dirty="0"/>
                </a:p>
              </p:txBody>
            </p:sp>
          </mc:Choice>
          <mc:Fallback>
            <p:sp>
              <p:nvSpPr>
                <p:cNvPr id="11" name="正方形/長方形 10"/>
                <p:cNvSpPr>
                  <a:spLocks noRot="1" noChangeAspect="1" noMove="1" noResize="1" noEditPoints="1" noAdjustHandles="1" noChangeArrowheads="1" noChangeShapeType="1" noTextEdit="1"/>
                </p:cNvSpPr>
                <p:nvPr/>
              </p:nvSpPr>
              <p:spPr>
                <a:xfrm>
                  <a:off x="1636950" y="5269629"/>
                  <a:ext cx="2556726" cy="369332"/>
                </a:xfrm>
                <a:prstGeom prst="rect">
                  <a:avLst/>
                </a:prstGeom>
                <a:blipFill>
                  <a:blip r:embed="rId4"/>
                  <a:stretch>
                    <a:fillRect l="-1909" t="-10000" b="-28333"/>
                  </a:stretch>
                </a:blipFill>
              </p:spPr>
              <p:txBody>
                <a:bodyPr/>
                <a:lstStyle/>
                <a:p>
                  <a:r>
                    <a:rPr lang="ja-JP" altLang="en-US">
                      <a:noFill/>
                    </a:rPr>
                    <a:t> </a:t>
                  </a:r>
                </a:p>
              </p:txBody>
            </p:sp>
          </mc:Fallback>
        </mc:AlternateContent>
        <p:sp>
          <p:nvSpPr>
            <p:cNvPr id="12" name="右矢印 11"/>
            <p:cNvSpPr/>
            <p:nvPr/>
          </p:nvSpPr>
          <p:spPr>
            <a:xfrm>
              <a:off x="3070061" y="3781758"/>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672977" y="3040114"/>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rot="10800000">
              <a:off x="1365130" y="4146923"/>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楕円 28"/>
            <p:cNvSpPr/>
            <p:nvPr/>
          </p:nvSpPr>
          <p:spPr>
            <a:xfrm>
              <a:off x="1606575" y="4163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1966801" y="4227622"/>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162494" y="486327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星 5 38"/>
            <p:cNvSpPr/>
            <p:nvPr/>
          </p:nvSpPr>
          <p:spPr>
            <a:xfrm>
              <a:off x="4245130" y="5327910"/>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252494" y="3385622"/>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2" name="テキスト ボックス 41"/>
                <p:cNvSpPr txBox="1"/>
                <p:nvPr/>
              </p:nvSpPr>
              <p:spPr>
                <a:xfrm>
                  <a:off x="1788652" y="5698051"/>
                  <a:ext cx="116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𝑑𝑖𝑠𝑡</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d>
                      </m:oMath>
                    </m:oMathPara>
                  </a14:m>
                  <a:endParaRPr kumimoji="1" lang="ja-JP" altLang="en-US" dirty="0"/>
                </a:p>
              </p:txBody>
            </p:sp>
          </mc:Choice>
          <mc:Fallback>
            <p:sp>
              <p:nvSpPr>
                <p:cNvPr id="42" name="テキスト ボックス 41"/>
                <p:cNvSpPr txBox="1">
                  <a:spLocks noRot="1" noChangeAspect="1" noMove="1" noResize="1" noEditPoints="1" noAdjustHandles="1" noChangeArrowheads="1" noChangeShapeType="1" noTextEdit="1"/>
                </p:cNvSpPr>
                <p:nvPr/>
              </p:nvSpPr>
              <p:spPr>
                <a:xfrm>
                  <a:off x="1788652" y="5698051"/>
                  <a:ext cx="1160189" cy="276999"/>
                </a:xfrm>
                <a:prstGeom prst="rect">
                  <a:avLst/>
                </a:prstGeom>
                <a:blipFill>
                  <a:blip r:embed="rId5"/>
                  <a:stretch>
                    <a:fillRect l="-4211" b="-22222"/>
                  </a:stretch>
                </a:blipFill>
              </p:spPr>
              <p:txBody>
                <a:bodyPr/>
                <a:lstStyle/>
                <a:p>
                  <a:r>
                    <a:rPr lang="ja-JP" altLang="en-US">
                      <a:noFill/>
                    </a:rPr>
                    <a:t> </a:t>
                  </a:r>
                </a:p>
              </p:txBody>
            </p:sp>
          </mc:Fallback>
        </mc:AlternateContent>
        <p:sp>
          <p:nvSpPr>
            <p:cNvPr id="45" name="正方形/長方形 44"/>
            <p:cNvSpPr/>
            <p:nvPr/>
          </p:nvSpPr>
          <p:spPr>
            <a:xfrm>
              <a:off x="3680875" y="3041237"/>
              <a:ext cx="2160000" cy="2160000"/>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p:nvPr/>
          </p:nvCxnSpPr>
          <p:spPr>
            <a:xfrm rot="10800000">
              <a:off x="4373028" y="4148046"/>
              <a:ext cx="676357" cy="21071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楕円 46"/>
            <p:cNvSpPr/>
            <p:nvPr/>
          </p:nvSpPr>
          <p:spPr>
            <a:xfrm>
              <a:off x="4989882" y="32702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4218249" y="40031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4362275" y="350349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p:cNvCxnSpPr/>
            <p:nvPr/>
          </p:nvCxnSpPr>
          <p:spPr>
            <a:xfrm rot="10800000" flipH="1">
              <a:off x="5071746" y="3457829"/>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星 5 53"/>
            <p:cNvSpPr/>
            <p:nvPr/>
          </p:nvSpPr>
          <p:spPr>
            <a:xfrm>
              <a:off x="4974699" y="4228745"/>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p:cNvSpPr/>
            <p:nvPr/>
          </p:nvSpPr>
          <p:spPr>
            <a:xfrm>
              <a:off x="4170392" y="486439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260392" y="3386745"/>
              <a:ext cx="1300583" cy="1275236"/>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矢印コネクタ 60"/>
            <p:cNvCxnSpPr/>
            <p:nvPr/>
          </p:nvCxnSpPr>
          <p:spPr>
            <a:xfrm rot="7860000" flipH="1">
              <a:off x="1584040" y="5681433"/>
              <a:ext cx="16272" cy="28800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rot="10800000" flipH="1">
              <a:off x="2063848" y="3456706"/>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rot="8700000" flipH="1">
              <a:off x="1711654" y="3582074"/>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rot="8700000" flipH="1">
              <a:off x="4719552" y="3583197"/>
              <a:ext cx="16272" cy="78778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1995203" y="3702188"/>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1574106" y="3811967"/>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2" name="テキスト ボックス 61"/>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6</a:t>
            </a:r>
            <a:endParaRPr kumimoji="1" lang="ja-JP" altLang="en-US" sz="2400" b="1" dirty="0"/>
          </a:p>
        </p:txBody>
      </p:sp>
      <p:sp>
        <p:nvSpPr>
          <p:cNvPr id="68" name="テキスト ボックス 67"/>
          <p:cNvSpPr txBox="1"/>
          <p:nvPr/>
        </p:nvSpPr>
        <p:spPr>
          <a:xfrm>
            <a:off x="6606566" y="5402117"/>
            <a:ext cx="5163093" cy="707886"/>
          </a:xfrm>
          <a:prstGeom prst="rect">
            <a:avLst/>
          </a:prstGeom>
          <a:noFill/>
        </p:spPr>
        <p:txBody>
          <a:bodyPr wrap="square" rtlCol="0">
            <a:spAutoFit/>
          </a:bodyPr>
          <a:lstStyle/>
          <a:p>
            <a:r>
              <a:rPr kumimoji="1" lang="ja-JP" altLang="en-US" sz="2000" b="1" dirty="0" smtClean="0">
                <a:solidFill>
                  <a:srgbClr val="FF0000"/>
                </a:solidFill>
              </a:rPr>
              <a:t>ランダム探索により保持していた局所解から</a:t>
            </a:r>
            <a:r>
              <a:rPr kumimoji="1" lang="en-US" altLang="ja-JP" sz="2000" b="1" dirty="0" smtClean="0">
                <a:solidFill>
                  <a:srgbClr val="FF0000"/>
                </a:solidFill>
              </a:rPr>
              <a:t/>
            </a:r>
            <a:br>
              <a:rPr kumimoji="1" lang="en-US" altLang="ja-JP" sz="2000" b="1" dirty="0" smtClean="0">
                <a:solidFill>
                  <a:srgbClr val="FF0000"/>
                </a:solidFill>
              </a:rPr>
            </a:br>
            <a:r>
              <a:rPr kumimoji="1" lang="ja-JP" altLang="en-US" sz="2000" b="1" dirty="0" smtClean="0">
                <a:solidFill>
                  <a:srgbClr val="FF0000"/>
                </a:solidFill>
              </a:rPr>
              <a:t>より良い評価値を持つ解へ移動する</a:t>
            </a:r>
            <a:endParaRPr kumimoji="1" lang="en-US" altLang="ja-JP" sz="2000" b="1" dirty="0" smtClean="0">
              <a:solidFill>
                <a:srgbClr val="FF0000"/>
              </a:solidFill>
            </a:endParaRPr>
          </a:p>
        </p:txBody>
      </p:sp>
      <p:sp>
        <p:nvSpPr>
          <p:cNvPr id="69" name="テキスト ボックス 68"/>
          <p:cNvSpPr txBox="1"/>
          <p:nvPr/>
        </p:nvSpPr>
        <p:spPr>
          <a:xfrm>
            <a:off x="5667414" y="536950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70" name="コンテンツ プレースホルダー 2"/>
          <p:cNvSpPr txBox="1">
            <a:spLocks/>
          </p:cNvSpPr>
          <p:nvPr/>
        </p:nvSpPr>
        <p:spPr>
          <a:xfrm>
            <a:off x="243175" y="1335793"/>
            <a:ext cx="11627257" cy="614197"/>
          </a:xfrm>
          <a:prstGeom prst="rect">
            <a:avLst/>
          </a:prstGeom>
        </p:spPr>
        <p:txBody>
          <a:bodyPr anchor="ctr"/>
          <a:lstStyle>
            <a:lvl1pPr marL="0" indent="0" algn="l" defTabSz="1219170" rtl="0" eaLnBrk="1" latinLnBrk="1" hangingPunct="1">
              <a:spcBef>
                <a:spcPct val="20000"/>
              </a:spcBef>
              <a:buFont typeface="Arial" pitchFamily="34" charset="0"/>
              <a:buNone/>
              <a:defRPr kumimoji="1" sz="2667" kern="1200">
                <a:solidFill>
                  <a:schemeClr val="tx1">
                    <a:lumMod val="75000"/>
                    <a:lumOff val="25000"/>
                  </a:schemeClr>
                </a:solidFill>
                <a:latin typeface="Arial" pitchFamily="34" charset="0"/>
                <a:ea typeface="+mn-ea"/>
                <a:cs typeface="Arial" pitchFamily="34" charset="0"/>
              </a:defRPr>
            </a:lvl1pPr>
            <a:lvl2pPr marL="990575" indent="-380990" algn="l" defTabSz="1219170" rtl="0" eaLnBrk="1" latinLnBrk="1" hangingPunct="1">
              <a:spcBef>
                <a:spcPct val="20000"/>
              </a:spcBef>
              <a:buFont typeface="Arial" pitchFamily="34" charset="0"/>
              <a:buChar char="–"/>
              <a:defRPr kumimoji="1"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kumimoji="1"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kumimoji="1" sz="2667" kern="1200">
                <a:solidFill>
                  <a:schemeClr val="tx1"/>
                </a:solidFill>
                <a:latin typeface="+mn-lt"/>
                <a:ea typeface="+mn-ea"/>
                <a:cs typeface="+mn-cs"/>
              </a:defRPr>
            </a:lvl9pPr>
          </a:lstStyle>
          <a:p>
            <a:r>
              <a:rPr lang="ja-JP" altLang="en-US" b="1" dirty="0" smtClean="0"/>
              <a:t>多点探索アルゴリズム </a:t>
            </a:r>
            <a:r>
              <a:rPr lang="en-US" altLang="ja-JP" b="1" dirty="0" smtClean="0"/>
              <a:t>+</a:t>
            </a:r>
            <a:r>
              <a:rPr lang="ja-JP" altLang="en-US" b="1" dirty="0">
                <a:solidFill>
                  <a:schemeClr val="accent6"/>
                </a:solidFill>
              </a:rPr>
              <a:t>複数解探索する</a:t>
            </a:r>
            <a:r>
              <a:rPr lang="ja-JP" altLang="en-US" b="1" dirty="0" smtClean="0">
                <a:solidFill>
                  <a:schemeClr val="accent6"/>
                </a:solidFill>
              </a:rPr>
              <a:t>機構</a:t>
            </a:r>
            <a:endParaRPr lang="ja-JP" altLang="en-US" b="1" dirty="0">
              <a:solidFill>
                <a:schemeClr val="accent6"/>
              </a:solidFill>
            </a:endParaRPr>
          </a:p>
        </p:txBody>
      </p:sp>
      <mc:AlternateContent xmlns:mc="http://schemas.openxmlformats.org/markup-compatibility/2006">
        <mc:Choice xmlns:a14="http://schemas.microsoft.com/office/drawing/2010/main" Requires="a14">
          <p:sp>
            <p:nvSpPr>
              <p:cNvPr id="71" name="テキスト ボックス 70"/>
              <p:cNvSpPr txBox="1"/>
              <p:nvPr/>
            </p:nvSpPr>
            <p:spPr>
              <a:xfrm>
                <a:off x="1791547" y="3730376"/>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71" name="テキスト ボックス 70"/>
              <p:cNvSpPr txBox="1">
                <a:spLocks noRot="1" noChangeAspect="1" noMove="1" noResize="1" noEditPoints="1" noAdjustHandles="1" noChangeArrowheads="1" noChangeShapeType="1" noTextEdit="1"/>
              </p:cNvSpPr>
              <p:nvPr/>
            </p:nvSpPr>
            <p:spPr>
              <a:xfrm>
                <a:off x="1791547" y="3730376"/>
                <a:ext cx="317972" cy="307777"/>
              </a:xfrm>
              <a:prstGeom prst="rect">
                <a:avLst/>
              </a:prstGeom>
              <a:blipFill>
                <a:blip r:embed="rId6"/>
                <a:stretch>
                  <a:fillRect l="-9615" r="-5769"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2" name="テキスト ボックス 71"/>
              <p:cNvSpPr txBox="1"/>
              <p:nvPr/>
            </p:nvSpPr>
            <p:spPr>
              <a:xfrm>
                <a:off x="1025611" y="4352383"/>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72" name="テキスト ボックス 71"/>
              <p:cNvSpPr txBox="1">
                <a:spLocks noRot="1" noChangeAspect="1" noMove="1" noResize="1" noEditPoints="1" noAdjustHandles="1" noChangeArrowheads="1" noChangeShapeType="1" noTextEdit="1"/>
              </p:cNvSpPr>
              <p:nvPr/>
            </p:nvSpPr>
            <p:spPr>
              <a:xfrm>
                <a:off x="1025611" y="4352383"/>
                <a:ext cx="257926" cy="306116"/>
              </a:xfrm>
              <a:prstGeom prst="rect">
                <a:avLst/>
              </a:prstGeom>
              <a:blipFill>
                <a:blip r:embed="rId7"/>
                <a:stretch>
                  <a:fillRect l="-20930" r="-2093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3" name="テキスト ボックス 72"/>
              <p:cNvSpPr txBox="1"/>
              <p:nvPr/>
            </p:nvSpPr>
            <p:spPr>
              <a:xfrm>
                <a:off x="822748" y="380631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73" name="テキスト ボックス 72"/>
              <p:cNvSpPr txBox="1">
                <a:spLocks noRot="1" noChangeAspect="1" noMove="1" noResize="1" noEditPoints="1" noAdjustHandles="1" noChangeArrowheads="1" noChangeShapeType="1" noTextEdit="1"/>
              </p:cNvSpPr>
              <p:nvPr/>
            </p:nvSpPr>
            <p:spPr>
              <a:xfrm>
                <a:off x="822748" y="3806311"/>
                <a:ext cx="323935" cy="307777"/>
              </a:xfrm>
              <a:prstGeom prst="rect">
                <a:avLst/>
              </a:prstGeom>
              <a:blipFill>
                <a:blip r:embed="rId8"/>
                <a:stretch>
                  <a:fillRect l="-9434" r="-5660"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4" name="テキスト ボックス 73"/>
              <p:cNvSpPr txBox="1"/>
              <p:nvPr/>
            </p:nvSpPr>
            <p:spPr>
              <a:xfrm>
                <a:off x="4709569" y="3140914"/>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74" name="テキスト ボックス 73"/>
              <p:cNvSpPr txBox="1">
                <a:spLocks noRot="1" noChangeAspect="1" noMove="1" noResize="1" noEditPoints="1" noAdjustHandles="1" noChangeArrowheads="1" noChangeShapeType="1" noTextEdit="1"/>
              </p:cNvSpPr>
              <p:nvPr/>
            </p:nvSpPr>
            <p:spPr>
              <a:xfrm>
                <a:off x="4709569" y="3140914"/>
                <a:ext cx="317972" cy="307777"/>
              </a:xfrm>
              <a:prstGeom prst="rect">
                <a:avLst/>
              </a:prstGeom>
              <a:blipFill>
                <a:blip r:embed="rId9"/>
                <a:stretch>
                  <a:fillRect l="-9615"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p:cNvSpPr txBox="1"/>
              <p:nvPr/>
            </p:nvSpPr>
            <p:spPr>
              <a:xfrm>
                <a:off x="3548215" y="4096556"/>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75" name="テキスト ボックス 74"/>
              <p:cNvSpPr txBox="1">
                <a:spLocks noRot="1" noChangeAspect="1" noMove="1" noResize="1" noEditPoints="1" noAdjustHandles="1" noChangeArrowheads="1" noChangeShapeType="1" noTextEdit="1"/>
              </p:cNvSpPr>
              <p:nvPr/>
            </p:nvSpPr>
            <p:spPr>
              <a:xfrm>
                <a:off x="3548215" y="4096556"/>
                <a:ext cx="257926" cy="306116"/>
              </a:xfrm>
              <a:prstGeom prst="rect">
                <a:avLst/>
              </a:prstGeom>
              <a:blipFill>
                <a:blip r:embed="rId10"/>
                <a:stretch>
                  <a:fillRect l="-21429" r="-23810" b="-2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6" name="テキスト ボックス 75"/>
              <p:cNvSpPr txBox="1"/>
              <p:nvPr/>
            </p:nvSpPr>
            <p:spPr>
              <a:xfrm>
                <a:off x="4123832" y="345162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76" name="テキスト ボックス 75"/>
              <p:cNvSpPr txBox="1">
                <a:spLocks noRot="1" noChangeAspect="1" noMove="1" noResize="1" noEditPoints="1" noAdjustHandles="1" noChangeArrowheads="1" noChangeShapeType="1" noTextEdit="1"/>
              </p:cNvSpPr>
              <p:nvPr/>
            </p:nvSpPr>
            <p:spPr>
              <a:xfrm>
                <a:off x="4123832" y="3451628"/>
                <a:ext cx="323935" cy="307777"/>
              </a:xfrm>
              <a:prstGeom prst="rect">
                <a:avLst/>
              </a:prstGeom>
              <a:blipFill>
                <a:blip r:embed="rId11"/>
                <a:stretch>
                  <a:fillRect l="-7407" r="-5556"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7" name="正方形/長方形 76"/>
              <p:cNvSpPr/>
              <p:nvPr/>
            </p:nvSpPr>
            <p:spPr>
              <a:xfrm>
                <a:off x="1700216" y="4331209"/>
                <a:ext cx="45967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p:sp>
            <p:nvSpPr>
              <p:cNvPr id="77" name="正方形/長方形 76"/>
              <p:cNvSpPr>
                <a:spLocks noRot="1" noChangeAspect="1" noMove="1" noResize="1" noEditPoints="1" noAdjustHandles="1" noChangeArrowheads="1" noChangeShapeType="1" noTextEdit="1"/>
              </p:cNvSpPr>
              <p:nvPr/>
            </p:nvSpPr>
            <p:spPr>
              <a:xfrm>
                <a:off x="1700216" y="4331209"/>
                <a:ext cx="459677"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8" name="正方形/長方形 77"/>
              <p:cNvSpPr/>
              <p:nvPr/>
            </p:nvSpPr>
            <p:spPr>
              <a:xfrm>
                <a:off x="4718963" y="4334571"/>
                <a:ext cx="45967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m:t>
                          </m:r>
                        </m:sub>
                      </m:sSub>
                    </m:oMath>
                  </m:oMathPara>
                </a14:m>
                <a:endParaRPr lang="ja-JP" altLang="en-US" dirty="0"/>
              </a:p>
            </p:txBody>
          </p:sp>
        </mc:Choice>
        <mc:Fallback>
          <p:sp>
            <p:nvSpPr>
              <p:cNvPr id="78" name="正方形/長方形 77"/>
              <p:cNvSpPr>
                <a:spLocks noRot="1" noChangeAspect="1" noMove="1" noResize="1" noEditPoints="1" noAdjustHandles="1" noChangeArrowheads="1" noChangeShapeType="1" noTextEdit="1"/>
              </p:cNvSpPr>
              <p:nvPr/>
            </p:nvSpPr>
            <p:spPr>
              <a:xfrm>
                <a:off x="4718963" y="4334571"/>
                <a:ext cx="459677"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9" name="テキスト ボックス 78"/>
              <p:cNvSpPr txBox="1"/>
              <p:nvPr/>
            </p:nvSpPr>
            <p:spPr>
              <a:xfrm>
                <a:off x="984715"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79" name="テキスト ボックス 78"/>
              <p:cNvSpPr txBox="1">
                <a:spLocks noRot="1" noChangeAspect="1" noMove="1" noResize="1" noEditPoints="1" noAdjustHandles="1" noChangeArrowheads="1" noChangeShapeType="1" noTextEdit="1"/>
              </p:cNvSpPr>
              <p:nvPr/>
            </p:nvSpPr>
            <p:spPr>
              <a:xfrm>
                <a:off x="984715" y="4862419"/>
                <a:ext cx="257926" cy="306116"/>
              </a:xfrm>
              <a:prstGeom prst="rect">
                <a:avLst/>
              </a:prstGeom>
              <a:blipFill>
                <a:blip r:embed="rId14"/>
                <a:stretch>
                  <a:fillRect l="-23810" r="-21429"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0" name="テキスト ボックス 79"/>
              <p:cNvSpPr txBox="1"/>
              <p:nvPr/>
            </p:nvSpPr>
            <p:spPr>
              <a:xfrm>
                <a:off x="4028646" y="4862419"/>
                <a:ext cx="257926" cy="306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80" name="テキスト ボックス 79"/>
              <p:cNvSpPr txBox="1">
                <a:spLocks noRot="1" noChangeAspect="1" noMove="1" noResize="1" noEditPoints="1" noAdjustHandles="1" noChangeArrowheads="1" noChangeShapeType="1" noTextEdit="1"/>
              </p:cNvSpPr>
              <p:nvPr/>
            </p:nvSpPr>
            <p:spPr>
              <a:xfrm>
                <a:off x="4028646" y="4862419"/>
                <a:ext cx="257926" cy="306116"/>
              </a:xfrm>
              <a:prstGeom prst="rect">
                <a:avLst/>
              </a:prstGeom>
              <a:blipFill>
                <a:blip r:embed="rId15"/>
                <a:stretch>
                  <a:fillRect l="-23810" r="-21429"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9878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25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par>
                                <p:cTn id="8" presetID="10" presetClass="exit" presetSubtype="0" fill="hold" grpId="0" nodeType="withEffect">
                                  <p:stCondLst>
                                    <p:cond delay="250"/>
                                  </p:stCondLst>
                                  <p:childTnLst>
                                    <p:animEffect transition="out" filter="fade">
                                      <p:cBhvr>
                                        <p:cTn id="9" dur="500"/>
                                        <p:tgtEl>
                                          <p:spTgt spid="73"/>
                                        </p:tgtEl>
                                      </p:cBhvr>
                                    </p:animEffect>
                                    <p:set>
                                      <p:cBhvr>
                                        <p:cTn id="10" dur="1" fill="hold">
                                          <p:stCondLst>
                                            <p:cond delay="499"/>
                                          </p:stCondLst>
                                        </p:cTn>
                                        <p:tgtEl>
                                          <p:spTgt spid="73"/>
                                        </p:tgtEl>
                                        <p:attrNameLst>
                                          <p:attrName>style.visibility</p:attrName>
                                        </p:attrNameLst>
                                      </p:cBhvr>
                                      <p:to>
                                        <p:strVal val="hidden"/>
                                      </p:to>
                                    </p:set>
                                  </p:childTnLst>
                                </p:cTn>
                              </p:par>
                              <p:par>
                                <p:cTn id="11" presetID="10" presetClass="exit" presetSubtype="0" fill="hold" grpId="0" nodeType="withEffect">
                                  <p:stCondLst>
                                    <p:cond delay="25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xit" presetSubtype="0" fill="hold" grpId="0" nodeType="withEffect">
                                  <p:stCondLst>
                                    <p:cond delay="250"/>
                                  </p:stCondLst>
                                  <p:childTnLst>
                                    <p:animEffect transition="out" filter="fade">
                                      <p:cBhvr>
                                        <p:cTn id="15" dur="500"/>
                                        <p:tgtEl>
                                          <p:spTgt spid="75"/>
                                        </p:tgtEl>
                                      </p:cBhvr>
                                    </p:animEffect>
                                    <p:set>
                                      <p:cBhvr>
                                        <p:cTn id="16" dur="1" fill="hold">
                                          <p:stCondLst>
                                            <p:cond delay="499"/>
                                          </p:stCondLst>
                                        </p:cTn>
                                        <p:tgtEl>
                                          <p:spTgt spid="75"/>
                                        </p:tgtEl>
                                        <p:attrNameLst>
                                          <p:attrName>style.visibility</p:attrName>
                                        </p:attrNameLst>
                                      </p:cBhvr>
                                      <p:to>
                                        <p:strVal val="hidden"/>
                                      </p:to>
                                    </p:set>
                                  </p:childTnLst>
                                </p:cTn>
                              </p:par>
                              <p:par>
                                <p:cTn id="17" presetID="10" presetClass="exit" presetSubtype="0" fill="hold" grpId="0" nodeType="withEffect">
                                  <p:stCondLst>
                                    <p:cond delay="250"/>
                                  </p:stCondLst>
                                  <p:childTnLst>
                                    <p:animEffect transition="out" filter="fade">
                                      <p:cBhvr>
                                        <p:cTn id="18" dur="500"/>
                                        <p:tgtEl>
                                          <p:spTgt spid="76"/>
                                        </p:tgtEl>
                                      </p:cBhvr>
                                    </p:animEffect>
                                    <p:set>
                                      <p:cBhvr>
                                        <p:cTn id="19" dur="1" fill="hold">
                                          <p:stCondLst>
                                            <p:cond delay="499"/>
                                          </p:stCondLst>
                                        </p:cTn>
                                        <p:tgtEl>
                                          <p:spTgt spid="76"/>
                                        </p:tgtEl>
                                        <p:attrNameLst>
                                          <p:attrName>style.visibility</p:attrName>
                                        </p:attrNameLst>
                                      </p:cBhvr>
                                      <p:to>
                                        <p:strVal val="hidden"/>
                                      </p:to>
                                    </p:set>
                                  </p:childTnLst>
                                </p:cTn>
                              </p:par>
                              <p:par>
                                <p:cTn id="20" presetID="10" presetClass="exit" presetSubtype="0" fill="hold" grpId="0" nodeType="withEffect">
                                  <p:stCondLst>
                                    <p:cond delay="250"/>
                                  </p:stCondLst>
                                  <p:childTnLst>
                                    <p:animEffect transition="out" filter="fade">
                                      <p:cBhvr>
                                        <p:cTn id="21" dur="500"/>
                                        <p:tgtEl>
                                          <p:spTgt spid="74"/>
                                        </p:tgtEl>
                                      </p:cBhvr>
                                    </p:animEffect>
                                    <p:set>
                                      <p:cBhvr>
                                        <p:cTn id="22" dur="1" fill="hold">
                                          <p:stCondLst>
                                            <p:cond delay="499"/>
                                          </p:stCondLst>
                                        </p:cTn>
                                        <p:tgtEl>
                                          <p:spTgt spid="74"/>
                                        </p:tgtEl>
                                        <p:attrNameLst>
                                          <p:attrName>style.visibility</p:attrName>
                                        </p:attrNameLst>
                                      </p:cBhvr>
                                      <p:to>
                                        <p:strVal val="hidden"/>
                                      </p:to>
                                    </p:set>
                                  </p:childTnLst>
                                </p:cTn>
                              </p:par>
                              <p:par>
                                <p:cTn id="23" presetID="10" presetClass="exit" presetSubtype="0" fill="hold" grpId="0" nodeType="withEffect">
                                  <p:stCondLst>
                                    <p:cond delay="250"/>
                                  </p:stCondLst>
                                  <p:childTnLst>
                                    <p:animEffect transition="out" filter="fad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10" presetClass="exit" presetSubtype="0" fill="hold" grpId="0" nodeType="withEffect">
                                  <p:stCondLst>
                                    <p:cond delay="250"/>
                                  </p:stCondLst>
                                  <p:childTnLst>
                                    <p:animEffect transition="out" filter="fade">
                                      <p:cBhvr>
                                        <p:cTn id="27" dur="500"/>
                                        <p:tgtEl>
                                          <p:spTgt spid="80"/>
                                        </p:tgtEl>
                                      </p:cBhvr>
                                    </p:animEffect>
                                    <p:set>
                                      <p:cBhvr>
                                        <p:cTn id="28"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9" grpId="0"/>
      <p:bldP spid="8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楕円 37"/>
          <p:cNvSpPr/>
          <p:nvPr/>
        </p:nvSpPr>
        <p:spPr>
          <a:xfrm>
            <a:off x="4183244" y="4677470"/>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従来の問題に対するアプローチ</a:t>
            </a:r>
            <a:endParaRPr kumimoji="1" lang="ja-JP" altLang="en-US" dirty="0"/>
          </a:p>
        </p:txBody>
      </p:sp>
      <p:sp>
        <p:nvSpPr>
          <p:cNvPr id="8" name="コンテンツ プレースホルダー 3"/>
          <p:cNvSpPr>
            <a:spLocks noGrp="1"/>
          </p:cNvSpPr>
          <p:nvPr>
            <p:ph idx="10"/>
          </p:nvPr>
        </p:nvSpPr>
        <p:spPr>
          <a:xfrm>
            <a:off x="243175" y="2106495"/>
            <a:ext cx="11627257" cy="4298836"/>
          </a:xfrm>
        </p:spPr>
        <p:txBody>
          <a:bodyPr lIns="0"/>
          <a:lstStyle/>
          <a:p>
            <a:r>
              <a:rPr lang="en-US" altLang="ja-JP" sz="2400" dirty="0" smtClean="0">
                <a:solidFill>
                  <a:schemeClr val="accent6"/>
                </a:solidFill>
              </a:rPr>
              <a:t>Niche Radius</a:t>
            </a:r>
            <a:r>
              <a:rPr lang="en-US" altLang="ja-JP" sz="2400" dirty="0" smtClean="0"/>
              <a:t>-based Bat Algorithm (NRBA)</a:t>
            </a:r>
          </a:p>
          <a:p>
            <a:r>
              <a:rPr lang="ja-JP" altLang="en-US" sz="2000" dirty="0" smtClean="0"/>
              <a:t>    探索範囲を分割し，同じ局所解に個体を収束させない機構</a:t>
            </a:r>
            <a:endParaRPr lang="en-US" altLang="ja-JP" sz="2000" dirty="0"/>
          </a:p>
        </p:txBody>
      </p:sp>
      <p:sp>
        <p:nvSpPr>
          <p:cNvPr id="9" name="楕円 8"/>
          <p:cNvSpPr/>
          <p:nvPr/>
        </p:nvSpPr>
        <p:spPr>
          <a:xfrm>
            <a:off x="1417149" y="4664554"/>
            <a:ext cx="900000" cy="86648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890212" y="3843143"/>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84306" y="4202186"/>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373237" y="3907719"/>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1050359" y="4034288"/>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08274" y="3371034"/>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1715002" y="4281080"/>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1779982" y="50659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1233347" y="4202671"/>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星 5 17"/>
          <p:cNvSpPr/>
          <p:nvPr/>
        </p:nvSpPr>
        <p:spPr>
          <a:xfrm>
            <a:off x="1374359" y="4358288"/>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p:cNvSpPr/>
          <p:nvPr/>
        </p:nvSpPr>
        <p:spPr>
          <a:xfrm>
            <a:off x="1143347" y="4591403"/>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0" name="正方形/長方形 19"/>
              <p:cNvSpPr/>
              <p:nvPr/>
            </p:nvSpPr>
            <p:spPr>
              <a:xfrm>
                <a:off x="3774377" y="5548073"/>
                <a:ext cx="1737527" cy="369332"/>
              </a:xfrm>
              <a:prstGeom prst="rect">
                <a:avLst/>
              </a:prstGeom>
            </p:spPr>
            <p:txBody>
              <a:bodyPr wrap="none">
                <a:spAutoFit/>
              </a:bodyPr>
              <a:lstStyle/>
              <a:p>
                <a:r>
                  <a:rPr lang="en-US" altLang="ja-JP" dirty="0" smtClean="0"/>
                  <a:t>: </a:t>
                </a:r>
                <a:r>
                  <a:rPr lang="ja-JP" altLang="en-US" dirty="0" smtClean="0"/>
                  <a:t>最良個体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a14:m>
                <a:endParaRPr lang="ja-JP" altLang="en-US" dirty="0"/>
              </a:p>
            </p:txBody>
          </p:sp>
        </mc:Choice>
        <mc:Fallback>
          <p:sp>
            <p:nvSpPr>
              <p:cNvPr id="20" name="正方形/長方形 19"/>
              <p:cNvSpPr>
                <a:spLocks noRot="1" noChangeAspect="1" noMove="1" noResize="1" noEditPoints="1" noAdjustHandles="1" noChangeArrowheads="1" noChangeShapeType="1" noTextEdit="1"/>
              </p:cNvSpPr>
              <p:nvPr/>
            </p:nvSpPr>
            <p:spPr>
              <a:xfrm>
                <a:off x="3774377" y="5548073"/>
                <a:ext cx="1737527" cy="369332"/>
              </a:xfrm>
              <a:prstGeom prst="rect">
                <a:avLst/>
              </a:prstGeom>
              <a:blipFill>
                <a:blip r:embed="rId3"/>
                <a:stretch>
                  <a:fillRect l="-2807" t="-8197" b="-26230"/>
                </a:stretch>
              </a:blipFill>
            </p:spPr>
            <p:txBody>
              <a:bodyPr/>
              <a:lstStyle/>
              <a:p>
                <a:r>
                  <a:rPr lang="ja-JP" altLang="en-US">
                    <a:noFill/>
                  </a:rPr>
                  <a:t> </a:t>
                </a:r>
              </a:p>
            </p:txBody>
          </p:sp>
        </mc:Fallback>
      </mc:AlternateContent>
      <p:sp>
        <p:nvSpPr>
          <p:cNvPr id="21" name="星 5 20"/>
          <p:cNvSpPr/>
          <p:nvPr/>
        </p:nvSpPr>
        <p:spPr>
          <a:xfrm>
            <a:off x="3579390" y="5606739"/>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2268297" y="566026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3" name="正方形/長方形 22"/>
              <p:cNvSpPr/>
              <p:nvPr/>
            </p:nvSpPr>
            <p:spPr>
              <a:xfrm>
                <a:off x="2427283" y="5548073"/>
                <a:ext cx="1016881" cy="369332"/>
              </a:xfrm>
              <a:prstGeom prst="rect">
                <a:avLst/>
              </a:prstGeom>
            </p:spPr>
            <p:txBody>
              <a:bodyPr wrap="none">
                <a:spAutoFit/>
              </a:bodyPr>
              <a:lstStyle/>
              <a:p>
                <a:r>
                  <a:rPr lang="en-US" altLang="ja-JP" dirty="0" smtClean="0"/>
                  <a:t>: </a:t>
                </a:r>
                <a:r>
                  <a:rPr lang="ja-JP" altLang="en-US" dirty="0" smtClean="0"/>
                  <a:t>個体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oMath>
                </a14:m>
                <a:endParaRPr lang="ja-JP" altLang="en-US" dirty="0"/>
              </a:p>
            </p:txBody>
          </p:sp>
        </mc:Choice>
        <mc:Fallback>
          <p:sp>
            <p:nvSpPr>
              <p:cNvPr id="23" name="正方形/長方形 22"/>
              <p:cNvSpPr>
                <a:spLocks noRot="1" noChangeAspect="1" noMove="1" noResize="1" noEditPoints="1" noAdjustHandles="1" noChangeArrowheads="1" noChangeShapeType="1" noTextEdit="1"/>
              </p:cNvSpPr>
              <p:nvPr/>
            </p:nvSpPr>
            <p:spPr>
              <a:xfrm>
                <a:off x="2427283" y="5548073"/>
                <a:ext cx="1016881" cy="369332"/>
              </a:xfrm>
              <a:prstGeom prst="rect">
                <a:avLst/>
              </a:prstGeom>
              <a:blipFill>
                <a:blip r:embed="rId4"/>
                <a:stretch>
                  <a:fillRect l="-4790" t="-8197" b="-26230"/>
                </a:stretch>
              </a:blipFill>
            </p:spPr>
            <p:txBody>
              <a:bodyPr/>
              <a:lstStyle/>
              <a:p>
                <a:r>
                  <a:rPr lang="ja-JP" altLang="en-US">
                    <a:noFill/>
                  </a:rPr>
                  <a:t> </a:t>
                </a:r>
              </a:p>
            </p:txBody>
          </p:sp>
        </mc:Fallback>
      </mc:AlternateContent>
      <p:sp>
        <p:nvSpPr>
          <p:cNvPr id="24" name="楕円 23"/>
          <p:cNvSpPr/>
          <p:nvPr/>
        </p:nvSpPr>
        <p:spPr>
          <a:xfrm>
            <a:off x="3499693" y="3682711"/>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3393787" y="4367212"/>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4261682" y="3762785"/>
            <a:ext cx="900000" cy="9000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3799322" y="4044334"/>
            <a:ext cx="900000" cy="900000"/>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157237" y="3381080"/>
            <a:ext cx="2160000" cy="2160000"/>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4528945" y="5075992"/>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星 5 31"/>
          <p:cNvSpPr/>
          <p:nvPr/>
        </p:nvSpPr>
        <p:spPr>
          <a:xfrm>
            <a:off x="4123322" y="4368334"/>
            <a:ext cx="252000" cy="252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2624570" y="4202186"/>
            <a:ext cx="444859" cy="680471"/>
          </a:xfrm>
          <a:prstGeom prst="rightArrow">
            <a:avLst>
              <a:gd name="adj1" fmla="val 50000"/>
              <a:gd name="adj2" fmla="val 6045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flipH="1">
            <a:off x="3653170" y="4598268"/>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rot="5160000" flipH="1">
            <a:off x="3678806" y="3941694"/>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rot="11160000" flipH="1">
            <a:off x="4380617" y="4068301"/>
            <a:ext cx="496111" cy="41655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正方形/長方形 38"/>
              <p:cNvSpPr/>
              <p:nvPr/>
            </p:nvSpPr>
            <p:spPr>
              <a:xfrm>
                <a:off x="1856383" y="479824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p:sp>
            <p:nvSpPr>
              <p:cNvPr id="39" name="正方形/長方形 38"/>
              <p:cNvSpPr>
                <a:spLocks noRot="1" noChangeAspect="1" noMove="1" noResize="1" noEditPoints="1" noAdjustHandles="1" noChangeArrowheads="1" noChangeShapeType="1" noTextEdit="1"/>
              </p:cNvSpPr>
              <p:nvPr/>
            </p:nvSpPr>
            <p:spPr>
              <a:xfrm>
                <a:off x="1856383" y="4798246"/>
                <a:ext cx="475707" cy="369332"/>
              </a:xfrm>
              <a:prstGeom prst="rect">
                <a:avLst/>
              </a:prstGeom>
              <a:blipFill>
                <a:blip r:embed="rId5"/>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0" name="正方形/長方形 39"/>
              <p:cNvSpPr/>
              <p:nvPr/>
            </p:nvSpPr>
            <p:spPr>
              <a:xfrm>
                <a:off x="875789" y="3821058"/>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p:sp>
            <p:nvSpPr>
              <p:cNvPr id="40" name="正方形/長方形 39"/>
              <p:cNvSpPr>
                <a:spLocks noRot="1" noChangeAspect="1" noMove="1" noResize="1" noEditPoints="1" noAdjustHandles="1" noChangeArrowheads="1" noChangeShapeType="1" noTextEdit="1"/>
              </p:cNvSpPr>
              <p:nvPr/>
            </p:nvSpPr>
            <p:spPr>
              <a:xfrm>
                <a:off x="875789" y="3821058"/>
                <a:ext cx="470385" cy="369332"/>
              </a:xfrm>
              <a:prstGeom prst="rect">
                <a:avLst/>
              </a:prstGeom>
              <a:blipFill>
                <a:blip r:embed="rId6"/>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1" name="正方形/長方形 40"/>
              <p:cNvSpPr/>
              <p:nvPr/>
            </p:nvSpPr>
            <p:spPr>
              <a:xfrm>
                <a:off x="891613" y="462217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p:sp>
            <p:nvSpPr>
              <p:cNvPr id="41" name="正方形/長方形 40"/>
              <p:cNvSpPr>
                <a:spLocks noRot="1" noChangeAspect="1" noMove="1" noResize="1" noEditPoints="1" noAdjustHandles="1" noChangeArrowheads="1" noChangeShapeType="1" noTextEdit="1"/>
              </p:cNvSpPr>
              <p:nvPr/>
            </p:nvSpPr>
            <p:spPr>
              <a:xfrm>
                <a:off x="891613" y="4622176"/>
                <a:ext cx="475707"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2" name="正方形/長方形 41"/>
              <p:cNvSpPr/>
              <p:nvPr/>
            </p:nvSpPr>
            <p:spPr>
              <a:xfrm>
                <a:off x="1839592" y="4114956"/>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p:sp>
            <p:nvSpPr>
              <p:cNvPr id="42" name="正方形/長方形 41"/>
              <p:cNvSpPr>
                <a:spLocks noRot="1" noChangeAspect="1" noMove="1" noResize="1" noEditPoints="1" noAdjustHandles="1" noChangeArrowheads="1" noChangeShapeType="1" noTextEdit="1"/>
              </p:cNvSpPr>
              <p:nvPr/>
            </p:nvSpPr>
            <p:spPr>
              <a:xfrm>
                <a:off x="1839592" y="4114956"/>
                <a:ext cx="475707" cy="369332"/>
              </a:xfrm>
              <a:prstGeom prst="rect">
                <a:avLst/>
              </a:prstGeom>
              <a:blipFill>
                <a:blip r:embed="rId8"/>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正方形/長方形 42"/>
              <p:cNvSpPr/>
              <p:nvPr/>
            </p:nvSpPr>
            <p:spPr>
              <a:xfrm>
                <a:off x="4622295" y="485982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4</m:t>
                          </m:r>
                        </m:sub>
                      </m:sSub>
                    </m:oMath>
                  </m:oMathPara>
                </a14:m>
                <a:endParaRPr lang="ja-JP" altLang="en-US" dirty="0"/>
              </a:p>
            </p:txBody>
          </p:sp>
        </mc:Choice>
        <mc:Fallback>
          <p:sp>
            <p:nvSpPr>
              <p:cNvPr id="43" name="正方形/長方形 42"/>
              <p:cNvSpPr>
                <a:spLocks noRot="1" noChangeAspect="1" noMove="1" noResize="1" noEditPoints="1" noAdjustHandles="1" noChangeArrowheads="1" noChangeShapeType="1" noTextEdit="1"/>
              </p:cNvSpPr>
              <p:nvPr/>
            </p:nvSpPr>
            <p:spPr>
              <a:xfrm>
                <a:off x="4622295" y="4859824"/>
                <a:ext cx="475707"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4" name="正方形/長方形 43"/>
              <p:cNvSpPr/>
              <p:nvPr/>
            </p:nvSpPr>
            <p:spPr>
              <a:xfrm>
                <a:off x="3750187" y="3712156"/>
                <a:ext cx="470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1</m:t>
                          </m:r>
                        </m:sub>
                      </m:sSub>
                    </m:oMath>
                  </m:oMathPara>
                </a14:m>
                <a:endParaRPr lang="ja-JP" altLang="en-US" dirty="0"/>
              </a:p>
            </p:txBody>
          </p:sp>
        </mc:Choice>
        <mc:Fallback>
          <p:sp>
            <p:nvSpPr>
              <p:cNvPr id="44" name="正方形/長方形 43"/>
              <p:cNvSpPr>
                <a:spLocks noRot="1" noChangeAspect="1" noMove="1" noResize="1" noEditPoints="1" noAdjustHandles="1" noChangeArrowheads="1" noChangeShapeType="1" noTextEdit="1"/>
              </p:cNvSpPr>
              <p:nvPr/>
            </p:nvSpPr>
            <p:spPr>
              <a:xfrm>
                <a:off x="3750187" y="3712156"/>
                <a:ext cx="470385" cy="369332"/>
              </a:xfrm>
              <a:prstGeom prst="rect">
                <a:avLst/>
              </a:prstGeom>
              <a:blipFill>
                <a:blip r:embed="rId10"/>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5" name="正方形/長方形 44"/>
              <p:cNvSpPr/>
              <p:nvPr/>
            </p:nvSpPr>
            <p:spPr>
              <a:xfrm>
                <a:off x="3657525" y="4854235"/>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2</m:t>
                          </m:r>
                        </m:sub>
                      </m:sSub>
                    </m:oMath>
                  </m:oMathPara>
                </a14:m>
                <a:endParaRPr lang="ja-JP" altLang="en-US" dirty="0"/>
              </a:p>
            </p:txBody>
          </p:sp>
        </mc:Choice>
        <mc:Fallback>
          <p:sp>
            <p:nvSpPr>
              <p:cNvPr id="45" name="正方形/長方形 44"/>
              <p:cNvSpPr>
                <a:spLocks noRot="1" noChangeAspect="1" noMove="1" noResize="1" noEditPoints="1" noAdjustHandles="1" noChangeArrowheads="1" noChangeShapeType="1" noTextEdit="1"/>
              </p:cNvSpPr>
              <p:nvPr/>
            </p:nvSpPr>
            <p:spPr>
              <a:xfrm>
                <a:off x="3657525" y="4854235"/>
                <a:ext cx="475707" cy="369332"/>
              </a:xfrm>
              <a:prstGeom prst="rect">
                <a:avLst/>
              </a:prstGeom>
              <a:blipFill>
                <a:blip r:embed="rId11"/>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正方形/長方形 45"/>
              <p:cNvSpPr/>
              <p:nvPr/>
            </p:nvSpPr>
            <p:spPr>
              <a:xfrm>
                <a:off x="4605504" y="4176534"/>
                <a:ext cx="475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0" smtClean="0">
                              <a:latin typeface="Cambria Math" panose="02040503050406030204" pitchFamily="18" charset="0"/>
                            </a:rPr>
                            <m:t>3</m:t>
                          </m:r>
                        </m:sub>
                      </m:sSub>
                    </m:oMath>
                  </m:oMathPara>
                </a14:m>
                <a:endParaRPr lang="ja-JP" altLang="en-US" dirty="0"/>
              </a:p>
            </p:txBody>
          </p:sp>
        </mc:Choice>
        <mc:Fallback>
          <p:sp>
            <p:nvSpPr>
              <p:cNvPr id="46" name="正方形/長方形 45"/>
              <p:cNvSpPr>
                <a:spLocks noRot="1" noChangeAspect="1" noMove="1" noResize="1" noEditPoints="1" noAdjustHandles="1" noChangeArrowheads="1" noChangeShapeType="1" noTextEdit="1"/>
              </p:cNvSpPr>
              <p:nvPr/>
            </p:nvSpPr>
            <p:spPr>
              <a:xfrm>
                <a:off x="4605504" y="4176534"/>
                <a:ext cx="475707" cy="369332"/>
              </a:xfrm>
              <a:prstGeom prst="rect">
                <a:avLst/>
              </a:prstGeom>
              <a:blipFill>
                <a:blip r:embed="rId12"/>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7" name="正方形/長方形 46"/>
              <p:cNvSpPr/>
              <p:nvPr/>
            </p:nvSpPr>
            <p:spPr>
              <a:xfrm>
                <a:off x="1260836" y="4528742"/>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p:sp>
            <p:nvSpPr>
              <p:cNvPr id="47" name="正方形/長方形 46"/>
              <p:cNvSpPr>
                <a:spLocks noRot="1" noChangeAspect="1" noMove="1" noResize="1" noEditPoints="1" noAdjustHandles="1" noChangeArrowheads="1" noChangeShapeType="1" noTextEdit="1"/>
              </p:cNvSpPr>
              <p:nvPr/>
            </p:nvSpPr>
            <p:spPr>
              <a:xfrm>
                <a:off x="1260836" y="4528742"/>
                <a:ext cx="701987" cy="369332"/>
              </a:xfrm>
              <a:prstGeom prst="rect">
                <a:avLst/>
              </a:prstGeom>
              <a:blipFill>
                <a:blip r:embed="rId13"/>
                <a:stretch>
                  <a:fillRect b="-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8" name="正方形/長方形 47"/>
              <p:cNvSpPr/>
              <p:nvPr/>
            </p:nvSpPr>
            <p:spPr>
              <a:xfrm>
                <a:off x="4027057" y="4527568"/>
                <a:ext cx="701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𝑁𝑅</m:t>
                          </m:r>
                          <m:r>
                            <a:rPr lang="en-US" altLang="ja-JP" b="0" i="1" smtClean="0">
                              <a:latin typeface="Cambria Math" panose="02040503050406030204" pitchFamily="18" charset="0"/>
                            </a:rPr>
                            <m:t>∗</m:t>
                          </m:r>
                        </m:sub>
                      </m:sSub>
                    </m:oMath>
                  </m:oMathPara>
                </a14:m>
                <a:endParaRPr lang="ja-JP" altLang="en-US" dirty="0"/>
              </a:p>
            </p:txBody>
          </p:sp>
        </mc:Choice>
        <mc:Fallback>
          <p:sp>
            <p:nvSpPr>
              <p:cNvPr id="48" name="正方形/長方形 47"/>
              <p:cNvSpPr>
                <a:spLocks noRot="1" noChangeAspect="1" noMove="1" noResize="1" noEditPoints="1" noAdjustHandles="1" noChangeArrowheads="1" noChangeShapeType="1" noTextEdit="1"/>
              </p:cNvSpPr>
              <p:nvPr/>
            </p:nvSpPr>
            <p:spPr>
              <a:xfrm>
                <a:off x="4027057" y="4527568"/>
                <a:ext cx="701987" cy="369332"/>
              </a:xfrm>
              <a:prstGeom prst="rect">
                <a:avLst/>
              </a:prstGeom>
              <a:blipFill>
                <a:blip r:embed="rId14"/>
                <a:stretch>
                  <a:fillRect b="-3333"/>
                </a:stretch>
              </a:blipFill>
            </p:spPr>
            <p:txBody>
              <a:bodyPr/>
              <a:lstStyle/>
              <a:p>
                <a:r>
                  <a:rPr lang="ja-JP" altLang="en-US">
                    <a:noFill/>
                  </a:rPr>
                  <a:t> </a:t>
                </a:r>
              </a:p>
            </p:txBody>
          </p:sp>
        </mc:Fallback>
      </mc:AlternateContent>
      <p:cxnSp>
        <p:nvCxnSpPr>
          <p:cNvPr id="49" name="直線矢印コネクタ 48"/>
          <p:cNvCxnSpPr/>
          <p:nvPr/>
        </p:nvCxnSpPr>
        <p:spPr>
          <a:xfrm>
            <a:off x="4680961" y="5198626"/>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939499" y="5210739"/>
            <a:ext cx="216000" cy="288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テキスト ボックス 50"/>
              <p:cNvSpPr txBox="1"/>
              <p:nvPr/>
            </p:nvSpPr>
            <p:spPr>
              <a:xfrm>
                <a:off x="4537902" y="524915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p:sp>
            <p:nvSpPr>
              <p:cNvPr id="51" name="テキスト ボックス 50"/>
              <p:cNvSpPr txBox="1">
                <a:spLocks noRot="1" noChangeAspect="1" noMove="1" noResize="1" noEditPoints="1" noAdjustHandles="1" noChangeArrowheads="1" noChangeShapeType="1" noTextEdit="1"/>
              </p:cNvSpPr>
              <p:nvPr/>
            </p:nvSpPr>
            <p:spPr>
              <a:xfrm>
                <a:off x="4537902" y="5249150"/>
                <a:ext cx="202811" cy="276999"/>
              </a:xfrm>
              <a:prstGeom prst="rect">
                <a:avLst/>
              </a:prstGeom>
              <a:blipFill>
                <a:blip r:embed="rId15"/>
                <a:stretch>
                  <a:fillRect l="-14706" r="-8824" b="-217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2" name="テキスト ボックス 51"/>
              <p:cNvSpPr txBox="1"/>
              <p:nvPr/>
            </p:nvSpPr>
            <p:spPr>
              <a:xfrm>
                <a:off x="1816015" y="5246360"/>
                <a:ext cx="20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FF0000"/>
                          </a:solidFill>
                          <a:latin typeface="Cambria Math" panose="02040503050406030204" pitchFamily="18" charset="0"/>
                        </a:rPr>
                        <m:t>𝜎</m:t>
                      </m:r>
                    </m:oMath>
                  </m:oMathPara>
                </a14:m>
                <a:endParaRPr kumimoji="1" lang="ja-JP" altLang="en-US" dirty="0">
                  <a:solidFill>
                    <a:srgbClr val="FF0000"/>
                  </a:solidFill>
                </a:endParaRPr>
              </a:p>
            </p:txBody>
          </p:sp>
        </mc:Choice>
        <mc:Fallback>
          <p:sp>
            <p:nvSpPr>
              <p:cNvPr id="52" name="テキスト ボックス 51"/>
              <p:cNvSpPr txBox="1">
                <a:spLocks noRot="1" noChangeAspect="1" noMove="1" noResize="1" noEditPoints="1" noAdjustHandles="1" noChangeArrowheads="1" noChangeShapeType="1" noTextEdit="1"/>
              </p:cNvSpPr>
              <p:nvPr/>
            </p:nvSpPr>
            <p:spPr>
              <a:xfrm>
                <a:off x="1816015" y="5246360"/>
                <a:ext cx="202811" cy="276999"/>
              </a:xfrm>
              <a:prstGeom prst="rect">
                <a:avLst/>
              </a:prstGeom>
              <a:blipFill>
                <a:blip r:embed="rId16"/>
                <a:stretch>
                  <a:fillRect l="-15152" r="-12121" b="-4444"/>
                </a:stretch>
              </a:blipFill>
            </p:spPr>
            <p:txBody>
              <a:bodyPr/>
              <a:lstStyle/>
              <a:p>
                <a:r>
                  <a:rPr lang="ja-JP" altLang="en-US">
                    <a:noFill/>
                  </a:rPr>
                  <a:t> </a:t>
                </a:r>
              </a:p>
            </p:txBody>
          </p:sp>
        </mc:Fallback>
      </mc:AlternateContent>
      <p:sp>
        <p:nvSpPr>
          <p:cNvPr id="53" name="テキスト ボックス 52"/>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7</a:t>
            </a:r>
            <a:endParaRPr kumimoji="1" lang="ja-JP" altLang="en-US" sz="2400" b="1" dirty="0"/>
          </a:p>
        </p:txBody>
      </p:sp>
      <mc:AlternateContent xmlns:mc="http://schemas.openxmlformats.org/markup-compatibility/2006">
        <mc:Choice xmlns:a14="http://schemas.microsoft.com/office/drawing/2010/main" Requires="a14">
          <p:sp>
            <p:nvSpPr>
              <p:cNvPr id="55" name="テキスト ボックス 54"/>
              <p:cNvSpPr txBox="1"/>
              <p:nvPr/>
            </p:nvSpPr>
            <p:spPr>
              <a:xfrm>
                <a:off x="633799" y="5606739"/>
                <a:ext cx="1518877" cy="276999"/>
              </a:xfrm>
              <a:prstGeom prst="rect">
                <a:avLst/>
              </a:prstGeom>
              <a:noFill/>
            </p:spPr>
            <p:txBody>
              <a:bodyPr wrap="none" lIns="0" tIns="0" rIns="0" bIns="0" rtlCol="0">
                <a:spAutoFit/>
              </a:bodyPr>
              <a:lstStyle/>
              <a:p>
                <a:pPr/>
                <a:r>
                  <a:rPr kumimoji="1" lang="en-US" altLang="ja-JP" b="0" dirty="0" smtClean="0">
                    <a:solidFill>
                      <a:schemeClr val="tx1"/>
                    </a:solidFill>
                  </a:rPr>
                  <a:t>Niche radius: </a:t>
                </a:r>
                <a14:m>
                  <m:oMath xmlns:m="http://schemas.openxmlformats.org/officeDocument/2006/math">
                    <m:r>
                      <a:rPr kumimoji="1" lang="en-US" altLang="ja-JP" b="0" i="1" smtClean="0">
                        <a:solidFill>
                          <a:schemeClr val="tx1"/>
                        </a:solidFill>
                        <a:latin typeface="Cambria Math" panose="02040503050406030204" pitchFamily="18" charset="0"/>
                      </a:rPr>
                      <m:t>𝜎</m:t>
                    </m:r>
                  </m:oMath>
                </a14:m>
                <a:endParaRPr kumimoji="1" lang="ja-JP" altLang="en-US" dirty="0">
                  <a:solidFill>
                    <a:schemeClr val="tx1"/>
                  </a:solidFill>
                </a:endParaRPr>
              </a:p>
            </p:txBody>
          </p:sp>
        </mc:Choice>
        <mc:Fallback>
          <p:sp>
            <p:nvSpPr>
              <p:cNvPr id="55" name="テキスト ボックス 54"/>
              <p:cNvSpPr txBox="1">
                <a:spLocks noRot="1" noChangeAspect="1" noMove="1" noResize="1" noEditPoints="1" noAdjustHandles="1" noChangeArrowheads="1" noChangeShapeType="1" noTextEdit="1"/>
              </p:cNvSpPr>
              <p:nvPr/>
            </p:nvSpPr>
            <p:spPr>
              <a:xfrm>
                <a:off x="633799" y="5606739"/>
                <a:ext cx="1518877" cy="276999"/>
              </a:xfrm>
              <a:prstGeom prst="rect">
                <a:avLst/>
              </a:prstGeom>
              <a:blipFill>
                <a:blip r:embed="rId17"/>
                <a:stretch>
                  <a:fillRect l="-9639" t="-26667" r="-2811" b="-53333"/>
                </a:stretch>
              </a:blipFill>
            </p:spPr>
            <p:txBody>
              <a:bodyPr/>
              <a:lstStyle/>
              <a:p>
                <a:r>
                  <a:rPr lang="ja-JP" altLang="en-US">
                    <a:noFill/>
                  </a:rPr>
                  <a:t> </a:t>
                </a:r>
              </a:p>
            </p:txBody>
          </p:sp>
        </mc:Fallback>
      </mc:AlternateContent>
      <p:sp>
        <p:nvSpPr>
          <p:cNvPr id="56" name="コンテンツ プレースホルダー 2"/>
          <p:cNvSpPr>
            <a:spLocks noGrp="1"/>
          </p:cNvSpPr>
          <p:nvPr>
            <p:ph idx="1"/>
          </p:nvPr>
        </p:nvSpPr>
        <p:spPr>
          <a:xfrm>
            <a:off x="243175" y="1335793"/>
            <a:ext cx="11627257" cy="614197"/>
          </a:xfrm>
        </p:spPr>
        <p:txBody>
          <a:bodyPr/>
          <a:lstStyle/>
          <a:p>
            <a:r>
              <a:rPr kumimoji="1" lang="ja-JP" altLang="en-US" b="1" dirty="0" smtClean="0"/>
              <a:t>多点探索アルゴリズム </a:t>
            </a:r>
            <a:r>
              <a:rPr kumimoji="1" lang="en-US" altLang="ja-JP" b="1" dirty="0" smtClean="0"/>
              <a:t>+</a:t>
            </a:r>
            <a:r>
              <a:rPr lang="ja-JP" altLang="en-US" b="1" dirty="0">
                <a:solidFill>
                  <a:schemeClr val="accent6"/>
                </a:solidFill>
              </a:rPr>
              <a:t>複数解探索する</a:t>
            </a:r>
            <a:r>
              <a:rPr lang="ja-JP" altLang="en-US" b="1" dirty="0" smtClean="0">
                <a:solidFill>
                  <a:schemeClr val="accent6"/>
                </a:solidFill>
              </a:rPr>
              <a:t>機構</a:t>
            </a:r>
            <a:endParaRPr lang="ja-JP" altLang="en-US" b="1" dirty="0">
              <a:solidFill>
                <a:schemeClr val="accent6"/>
              </a:solidFill>
            </a:endParaRPr>
          </a:p>
        </p:txBody>
      </p:sp>
      <p:graphicFrame>
        <p:nvGraphicFramePr>
          <p:cNvPr id="57" name="表 56"/>
          <p:cNvGraphicFramePr>
            <a:graphicFrameLocks noGrp="1"/>
          </p:cNvGraphicFramePr>
          <p:nvPr>
            <p:extLst>
              <p:ext uri="{D42A27DB-BD31-4B8C-83A1-F6EECF244321}">
                <p14:modId xmlns:p14="http://schemas.microsoft.com/office/powerpoint/2010/main" val="2628959114"/>
              </p:ext>
            </p:extLst>
          </p:nvPr>
        </p:nvGraphicFramePr>
        <p:xfrm>
          <a:off x="5567731" y="3018803"/>
          <a:ext cx="6242964" cy="3505200"/>
        </p:xfrm>
        <a:graphic>
          <a:graphicData uri="http://schemas.openxmlformats.org/drawingml/2006/table">
            <a:tbl>
              <a:tblPr firstRow="1" bandRow="1">
                <a:tableStyleId>{5C22544A-7EE6-4342-B048-85BDC9FD1C3A}</a:tableStyleId>
              </a:tblPr>
              <a:tblGrid>
                <a:gridCol w="1537404">
                  <a:extLst>
                    <a:ext uri="{9D8B030D-6E8A-4147-A177-3AD203B41FA5}">
                      <a16:colId xmlns:a16="http://schemas.microsoft.com/office/drawing/2014/main" val="156539441"/>
                    </a:ext>
                  </a:extLst>
                </a:gridCol>
                <a:gridCol w="1495168">
                  <a:extLst>
                    <a:ext uri="{9D8B030D-6E8A-4147-A177-3AD203B41FA5}">
                      <a16:colId xmlns:a16="http://schemas.microsoft.com/office/drawing/2014/main" val="34065072"/>
                    </a:ext>
                  </a:extLst>
                </a:gridCol>
                <a:gridCol w="3210392">
                  <a:extLst>
                    <a:ext uri="{9D8B030D-6E8A-4147-A177-3AD203B41FA5}">
                      <a16:colId xmlns:a16="http://schemas.microsoft.com/office/drawing/2014/main" val="3044709573"/>
                    </a:ext>
                  </a:extLst>
                </a:gridCol>
              </a:tblGrid>
              <a:tr h="370840">
                <a:tc>
                  <a:txBody>
                    <a:bodyPr/>
                    <a:lstStyle/>
                    <a:p>
                      <a:endParaRPr kumimoji="1" lang="ja-JP" altLang="en-US" sz="2000" dirty="0"/>
                    </a:p>
                  </a:txBody>
                  <a:tcPr>
                    <a:solidFill>
                      <a:schemeClr val="accent6"/>
                    </a:solidFill>
                  </a:tcPr>
                </a:tc>
                <a:tc>
                  <a:txBody>
                    <a:bodyPr/>
                    <a:lstStyle/>
                    <a:p>
                      <a:r>
                        <a:rPr kumimoji="1" lang="en-US" altLang="ja-JP" sz="2000" dirty="0" smtClean="0"/>
                        <a:t>BA</a:t>
                      </a:r>
                      <a:endParaRPr kumimoji="1" lang="ja-JP" altLang="en-US" sz="2000" dirty="0"/>
                    </a:p>
                  </a:txBody>
                  <a:tcPr>
                    <a:solidFill>
                      <a:schemeClr val="accent6"/>
                    </a:solidFill>
                  </a:tcPr>
                </a:tc>
                <a:tc>
                  <a:txBody>
                    <a:bodyPr/>
                    <a:lstStyle/>
                    <a:p>
                      <a:r>
                        <a:rPr kumimoji="1" lang="en-US" altLang="ja-JP" sz="2000" dirty="0" smtClean="0"/>
                        <a:t>NRBA</a:t>
                      </a:r>
                      <a:endParaRPr kumimoji="1" lang="ja-JP" altLang="en-US" sz="2000" dirty="0"/>
                    </a:p>
                  </a:txBody>
                  <a:tcPr>
                    <a:solidFill>
                      <a:schemeClr val="accent6"/>
                    </a:solidFill>
                  </a:tcPr>
                </a:tc>
                <a:extLst>
                  <a:ext uri="{0D108BD9-81ED-4DB2-BD59-A6C34878D82A}">
                    <a16:rowId xmlns:a16="http://schemas.microsoft.com/office/drawing/2014/main" val="2353849679"/>
                  </a:ext>
                </a:extLst>
              </a:tr>
              <a:tr h="370840">
                <a:tc>
                  <a:txBody>
                    <a:bodyPr/>
                    <a:lstStyle/>
                    <a:p>
                      <a:r>
                        <a:rPr kumimoji="1" lang="ja-JP" altLang="en-US" sz="2000" b="1" dirty="0" smtClean="0">
                          <a:solidFill>
                            <a:schemeClr val="tx1">
                              <a:lumMod val="75000"/>
                              <a:lumOff val="25000"/>
                            </a:schemeClr>
                          </a:solidFill>
                        </a:rPr>
                        <a:t>収束</a:t>
                      </a:r>
                      <a:r>
                        <a:rPr kumimoji="1" lang="ja-JP" altLang="en-US" sz="2000" b="1" dirty="0" smtClean="0">
                          <a:solidFill>
                            <a:schemeClr val="tx1">
                              <a:lumMod val="75000"/>
                              <a:lumOff val="25000"/>
                            </a:schemeClr>
                          </a:solidFill>
                        </a:rPr>
                        <a:t>方向へ</a:t>
                      </a:r>
                      <a:r>
                        <a:rPr kumimoji="1" lang="ja-JP" altLang="en-US" sz="2000" b="1" dirty="0" smtClean="0">
                          <a:solidFill>
                            <a:schemeClr val="tx1">
                              <a:lumMod val="75000"/>
                              <a:lumOff val="25000"/>
                            </a:schemeClr>
                          </a:solidFill>
                        </a:rPr>
                        <a:t>の探索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1" lang="ja-JP" altLang="en-US" sz="2000" dirty="0" smtClean="0"/>
                        <a:t>最良</a:t>
                      </a:r>
                      <a:r>
                        <a:rPr kumimoji="1" lang="ja-JP" altLang="en-US" sz="2000" dirty="0" smtClean="0"/>
                        <a:t>個体</a:t>
                      </a:r>
                      <a:r>
                        <a:rPr kumimoji="1" lang="en-US" altLang="ja-JP" sz="2000" dirty="0" smtClean="0"/>
                        <a:t/>
                      </a:r>
                      <a:br>
                        <a:rPr kumimoji="1" lang="en-US" altLang="ja-JP" sz="2000" dirty="0" smtClean="0"/>
                      </a:br>
                      <a:r>
                        <a:rPr kumimoji="1" lang="ja-JP" altLang="en-US" sz="2000" dirty="0" smtClean="0"/>
                        <a:t>方向</a:t>
                      </a:r>
                      <a:r>
                        <a:rPr kumimoji="1" lang="ja-JP" altLang="en-US" sz="2000" dirty="0" smtClean="0"/>
                        <a:t>へ移動</a:t>
                      </a:r>
                    </a:p>
                  </a:txBody>
                  <a:tcPr>
                    <a:solidFill>
                      <a:schemeClr val="bg1">
                        <a:lumMod val="95000"/>
                      </a:schemeClr>
                    </a:solidFill>
                  </a:tcPr>
                </a:tc>
                <a:tc>
                  <a:txBody>
                    <a:bodyPr/>
                    <a:lstStyle/>
                    <a:p>
                      <a:r>
                        <a:rPr kumimoji="1" lang="ja-JP" altLang="en-US" sz="2000" u="sng" dirty="0" smtClean="0">
                          <a:solidFill>
                            <a:srgbClr val="FF0000"/>
                          </a:solidFill>
                        </a:rPr>
                        <a:t>分割した</a:t>
                      </a:r>
                      <a:r>
                        <a:rPr kumimoji="1" lang="ja-JP" altLang="en-US" sz="2000" u="sng" dirty="0" smtClean="0">
                          <a:solidFill>
                            <a:srgbClr val="FF0000"/>
                          </a:solidFill>
                        </a:rPr>
                        <a:t>探索範囲</a:t>
                      </a:r>
                      <a:r>
                        <a:rPr kumimoji="1" lang="en-US" altLang="ja-JP" sz="2000" u="sng" dirty="0" smtClean="0">
                          <a:solidFill>
                            <a:srgbClr val="FF0000"/>
                          </a:solidFill>
                        </a:rPr>
                        <a:t/>
                      </a:r>
                      <a:br>
                        <a:rPr kumimoji="1" lang="en-US" altLang="ja-JP" sz="2000" u="sng" dirty="0" smtClean="0">
                          <a:solidFill>
                            <a:srgbClr val="FF0000"/>
                          </a:solidFill>
                        </a:rPr>
                      </a:br>
                      <a:r>
                        <a:rPr kumimoji="1" lang="en-US" altLang="ja-JP" sz="2000" u="sng" dirty="0" smtClean="0">
                          <a:solidFill>
                            <a:srgbClr val="FF0000"/>
                          </a:solidFill>
                        </a:rPr>
                        <a:t>(Niche radius)</a:t>
                      </a:r>
                      <a:r>
                        <a:rPr kumimoji="1" lang="ja-JP" altLang="en-US" sz="2000" u="sng" dirty="0" smtClean="0">
                          <a:solidFill>
                            <a:srgbClr val="FF0000"/>
                          </a:solidFill>
                        </a:rPr>
                        <a:t>内</a:t>
                      </a:r>
                      <a:r>
                        <a:rPr kumimoji="1" lang="ja-JP" altLang="en-US" sz="2000" u="none" dirty="0" smtClean="0">
                          <a:solidFill>
                            <a:schemeClr val="tx1"/>
                          </a:solidFill>
                        </a:rPr>
                        <a:t>の</a:t>
                      </a:r>
                      <a:r>
                        <a:rPr kumimoji="1" lang="ja-JP" altLang="en-US" sz="2000" u="none" dirty="0" smtClean="0">
                          <a:solidFill>
                            <a:schemeClr val="tx1"/>
                          </a:solidFill>
                        </a:rPr>
                        <a:t>最良</a:t>
                      </a:r>
                      <a:r>
                        <a:rPr kumimoji="1" lang="en-US" altLang="ja-JP" sz="2000" u="none" dirty="0" smtClean="0">
                          <a:solidFill>
                            <a:schemeClr val="tx1"/>
                          </a:solidFill>
                        </a:rPr>
                        <a:t/>
                      </a:r>
                      <a:br>
                        <a:rPr kumimoji="1" lang="en-US" altLang="ja-JP" sz="2000" u="none" dirty="0" smtClean="0">
                          <a:solidFill>
                            <a:schemeClr val="tx1"/>
                          </a:solidFill>
                        </a:rPr>
                      </a:br>
                      <a:r>
                        <a:rPr kumimoji="1" lang="ja-JP" altLang="en-US" sz="2000" u="none" dirty="0" smtClean="0">
                          <a:solidFill>
                            <a:schemeClr val="tx1"/>
                          </a:solidFill>
                        </a:rPr>
                        <a:t>個体から</a:t>
                      </a:r>
                      <a:r>
                        <a:rPr kumimoji="1" lang="ja-JP" altLang="en-US" sz="2000" u="sng" dirty="0" smtClean="0">
                          <a:solidFill>
                            <a:srgbClr val="FF0000"/>
                          </a:solidFill>
                        </a:rPr>
                        <a:t>離れる</a:t>
                      </a:r>
                      <a:r>
                        <a:rPr kumimoji="1" lang="ja-JP" altLang="en-US" sz="2000" u="sng" dirty="0" smtClean="0">
                          <a:solidFill>
                            <a:srgbClr val="FF0000"/>
                          </a:solidFill>
                        </a:rPr>
                        <a:t>方向</a:t>
                      </a:r>
                      <a:r>
                        <a:rPr kumimoji="1" lang="ja-JP" altLang="en-US" sz="2000" u="none" dirty="0" smtClean="0">
                          <a:solidFill>
                            <a:schemeClr val="tx1"/>
                          </a:solidFill>
                        </a:rPr>
                        <a:t>へ</a:t>
                      </a:r>
                      <a:r>
                        <a:rPr kumimoji="1" lang="ja-JP" altLang="en-US" sz="2000" dirty="0" smtClean="0"/>
                        <a:t>移動</a:t>
                      </a:r>
                      <a:endParaRPr kumimoji="1" lang="ja-JP" altLang="en-US" sz="2000" dirty="0"/>
                    </a:p>
                  </a:txBody>
                  <a:tcPr>
                    <a:solidFill>
                      <a:schemeClr val="bg1">
                        <a:lumMod val="95000"/>
                      </a:schemeClr>
                    </a:solidFill>
                  </a:tcPr>
                </a:tc>
                <a:extLst>
                  <a:ext uri="{0D108BD9-81ED-4DB2-BD59-A6C34878D82A}">
                    <a16:rowId xmlns:a16="http://schemas.microsoft.com/office/drawing/2014/main" val="4013156"/>
                  </a:ext>
                </a:extLst>
              </a:tr>
              <a:tr h="370840">
                <a:tc>
                  <a:txBody>
                    <a:bodyPr/>
                    <a:lstStyle/>
                    <a:p>
                      <a:r>
                        <a:rPr kumimoji="1" lang="ja-JP" altLang="en-US" sz="2000" b="1" dirty="0" smtClean="0">
                          <a:solidFill>
                            <a:schemeClr val="tx1">
                              <a:lumMod val="75000"/>
                              <a:lumOff val="25000"/>
                            </a:schemeClr>
                          </a:solidFill>
                        </a:rPr>
                        <a:t>局所探索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最良</a:t>
                      </a:r>
                      <a:r>
                        <a:rPr kumimoji="1" lang="ja-JP" altLang="en-US" sz="2000" dirty="0" smtClean="0"/>
                        <a:t>個体</a:t>
                      </a:r>
                      <a:r>
                        <a:rPr kumimoji="1" lang="en-US" altLang="ja-JP" sz="2000" dirty="0" smtClean="0"/>
                        <a:t/>
                      </a:r>
                      <a:br>
                        <a:rPr kumimoji="1" lang="en-US" altLang="ja-JP" sz="2000" dirty="0" smtClean="0"/>
                      </a:br>
                      <a:r>
                        <a:rPr kumimoji="1" lang="ja-JP" altLang="en-US" sz="2000" dirty="0" smtClean="0"/>
                        <a:t>付近</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r>
                        <a:rPr kumimoji="1" lang="ja-JP" altLang="en-US" sz="2000" u="none" dirty="0" smtClean="0">
                          <a:solidFill>
                            <a:schemeClr val="tx1"/>
                          </a:solidFill>
                        </a:rPr>
                        <a:t>の最良</a:t>
                      </a:r>
                      <a:r>
                        <a:rPr kumimoji="1" lang="ja-JP" altLang="en-US" sz="2000" u="none" dirty="0" smtClean="0">
                          <a:solidFill>
                            <a:schemeClr val="tx1"/>
                          </a:solidFill>
                        </a:rPr>
                        <a:t>個体</a:t>
                      </a:r>
                      <a:endParaRPr kumimoji="1" lang="ja-JP" altLang="en-US" sz="2000" u="none" dirty="0">
                        <a:solidFill>
                          <a:schemeClr val="tx1"/>
                        </a:solidFill>
                      </a:endParaRPr>
                    </a:p>
                  </a:txBody>
                  <a:tcPr>
                    <a:solidFill>
                      <a:schemeClr val="bg1">
                        <a:lumMod val="95000"/>
                      </a:schemeClr>
                    </a:solidFill>
                  </a:tcPr>
                </a:tc>
                <a:extLst>
                  <a:ext uri="{0D108BD9-81ED-4DB2-BD59-A6C34878D82A}">
                    <a16:rowId xmlns:a16="http://schemas.microsoft.com/office/drawing/2014/main" val="3082213874"/>
                  </a:ext>
                </a:extLst>
              </a:tr>
              <a:tr h="370840">
                <a:tc>
                  <a:txBody>
                    <a:bodyPr/>
                    <a:lstStyle/>
                    <a:p>
                      <a:r>
                        <a:rPr kumimoji="1" lang="ja-JP" altLang="en-US" sz="2000" b="1" dirty="0" smtClean="0">
                          <a:solidFill>
                            <a:schemeClr val="tx1">
                              <a:lumMod val="75000"/>
                              <a:lumOff val="25000"/>
                            </a:schemeClr>
                          </a:solidFill>
                        </a:rPr>
                        <a:t>ランダム探索</a:t>
                      </a:r>
                      <a:endParaRPr kumimoji="1" lang="ja-JP" altLang="en-US" sz="2000" b="1" dirty="0">
                        <a:solidFill>
                          <a:schemeClr val="tx1">
                            <a:lumMod val="75000"/>
                            <a:lumOff val="25000"/>
                          </a:schemeClr>
                        </a:solidFill>
                      </a:endParaRPr>
                    </a:p>
                  </a:txBody>
                  <a:tcPr>
                    <a:solidFill>
                      <a:schemeClr val="bg1">
                        <a:lumMod val="95000"/>
                      </a:schemeClr>
                    </a:solidFill>
                  </a:tcPr>
                </a:tc>
                <a:tc>
                  <a:txBody>
                    <a:bodyPr/>
                    <a:lstStyle/>
                    <a:p>
                      <a:r>
                        <a:rPr kumimoji="1" lang="ja-JP" altLang="en-US" sz="2000" dirty="0" smtClean="0"/>
                        <a:t>解探索空間</a:t>
                      </a:r>
                      <a:endParaRPr kumimoji="1" lang="ja-JP" altLang="en-US" sz="2000" dirty="0"/>
                    </a:p>
                  </a:txBody>
                  <a:tcPr>
                    <a:solidFill>
                      <a:schemeClr val="bg1">
                        <a:lumMod val="95000"/>
                      </a:schemeClr>
                    </a:solidFill>
                  </a:tcPr>
                </a:tc>
                <a:tc>
                  <a:txBody>
                    <a:bodyPr/>
                    <a:lstStyle/>
                    <a:p>
                      <a:r>
                        <a:rPr kumimoji="1" lang="en-US" altLang="ja-JP" sz="2000" u="sng" dirty="0" smtClean="0">
                          <a:solidFill>
                            <a:srgbClr val="FF0000"/>
                          </a:solidFill>
                        </a:rPr>
                        <a:t>Niche</a:t>
                      </a:r>
                      <a:r>
                        <a:rPr kumimoji="1" lang="en-US" altLang="ja-JP" sz="2000" u="sng" baseline="0" dirty="0" smtClean="0">
                          <a:solidFill>
                            <a:srgbClr val="FF0000"/>
                          </a:solidFill>
                        </a:rPr>
                        <a:t> radius</a:t>
                      </a:r>
                      <a:r>
                        <a:rPr kumimoji="1" lang="ja-JP" altLang="en-US" sz="2000" u="sng" dirty="0" smtClean="0">
                          <a:solidFill>
                            <a:srgbClr val="FF0000"/>
                          </a:solidFill>
                        </a:rPr>
                        <a:t>内</a:t>
                      </a:r>
                      <a:endParaRPr kumimoji="1" lang="ja-JP" altLang="en-US" sz="2000" u="sng" dirty="0">
                        <a:solidFill>
                          <a:srgbClr val="FF0000"/>
                        </a:solidFill>
                      </a:endParaRPr>
                    </a:p>
                  </a:txBody>
                  <a:tcPr>
                    <a:solidFill>
                      <a:schemeClr val="bg1">
                        <a:lumMod val="95000"/>
                      </a:schemeClr>
                    </a:solidFill>
                  </a:tcPr>
                </a:tc>
                <a:extLst>
                  <a:ext uri="{0D108BD9-81ED-4DB2-BD59-A6C34878D82A}">
                    <a16:rowId xmlns:a16="http://schemas.microsoft.com/office/drawing/2014/main" val="492995316"/>
                  </a:ext>
                </a:extLst>
              </a:tr>
              <a:tr h="370840">
                <a:tc>
                  <a:txBody>
                    <a:bodyPr/>
                    <a:lstStyle/>
                    <a:p>
                      <a:r>
                        <a:rPr kumimoji="1" lang="ja-JP" altLang="en-US" sz="2000" b="1" dirty="0" smtClean="0">
                          <a:solidFill>
                            <a:schemeClr val="tx1">
                              <a:lumMod val="75000"/>
                              <a:lumOff val="25000"/>
                            </a:schemeClr>
                          </a:solidFill>
                        </a:rPr>
                        <a:t>アルゴリズムの特徴</a:t>
                      </a:r>
                      <a:endParaRPr kumimoji="1" lang="ja-JP" altLang="en-US" sz="2000" b="1"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dirty="0" smtClean="0">
                          <a:solidFill>
                            <a:schemeClr val="tx1">
                              <a:lumMod val="75000"/>
                              <a:lumOff val="25000"/>
                            </a:schemeClr>
                          </a:solidFill>
                        </a:rPr>
                        <a:t>全個体</a:t>
                      </a:r>
                      <a:r>
                        <a:rPr kumimoji="1" lang="ja-JP" altLang="en-US" sz="2000" dirty="0" smtClean="0">
                          <a:solidFill>
                            <a:schemeClr val="tx1">
                              <a:lumMod val="75000"/>
                              <a:lumOff val="25000"/>
                            </a:schemeClr>
                          </a:solidFill>
                        </a:rPr>
                        <a:t>が</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最適</a:t>
                      </a:r>
                      <a:r>
                        <a:rPr kumimoji="1" lang="ja-JP" altLang="en-US" sz="2000" dirty="0" smtClean="0">
                          <a:solidFill>
                            <a:schemeClr val="tx1">
                              <a:lumMod val="75000"/>
                              <a:lumOff val="25000"/>
                            </a:schemeClr>
                          </a:solidFill>
                        </a:rPr>
                        <a:t>解</a:t>
                      </a:r>
                      <a:r>
                        <a:rPr kumimoji="1" lang="ja-JP" altLang="en-US" sz="2000" dirty="0" smtClean="0">
                          <a:solidFill>
                            <a:schemeClr val="tx1">
                              <a:lumMod val="75000"/>
                              <a:lumOff val="25000"/>
                            </a:schemeClr>
                          </a:solidFill>
                        </a:rPr>
                        <a:t>へ</a:t>
                      </a:r>
                      <a:r>
                        <a:rPr kumimoji="1" lang="en-US" altLang="ja-JP" sz="2000" dirty="0" smtClean="0">
                          <a:solidFill>
                            <a:schemeClr val="tx1">
                              <a:lumMod val="75000"/>
                              <a:lumOff val="25000"/>
                            </a:schemeClr>
                          </a:solidFill>
                        </a:rPr>
                        <a:t/>
                      </a:r>
                      <a:br>
                        <a:rPr kumimoji="1" lang="en-US" altLang="ja-JP" sz="2000" dirty="0" smtClean="0">
                          <a:solidFill>
                            <a:schemeClr val="tx1">
                              <a:lumMod val="75000"/>
                              <a:lumOff val="25000"/>
                            </a:schemeClr>
                          </a:solidFill>
                        </a:rPr>
                      </a:br>
                      <a:r>
                        <a:rPr kumimoji="1" lang="ja-JP" altLang="en-US" sz="2000" dirty="0" smtClean="0">
                          <a:solidFill>
                            <a:schemeClr val="tx1">
                              <a:lumMod val="75000"/>
                              <a:lumOff val="25000"/>
                            </a:schemeClr>
                          </a:solidFill>
                        </a:rPr>
                        <a:t>収束</a:t>
                      </a:r>
                      <a:endParaRPr kumimoji="1" lang="ja-JP" altLang="en-US" sz="2000" dirty="0">
                        <a:solidFill>
                          <a:schemeClr val="tx1">
                            <a:lumMod val="75000"/>
                            <a:lumOff val="25000"/>
                          </a:schemeClr>
                        </a:solidFill>
                      </a:endParaRPr>
                    </a:p>
                  </a:txBody>
                  <a:tcPr>
                    <a:solidFill>
                      <a:schemeClr val="accent2">
                        <a:lumMod val="20000"/>
                        <a:lumOff val="80000"/>
                      </a:schemeClr>
                    </a:solidFill>
                  </a:tcPr>
                </a:tc>
                <a:tc>
                  <a:txBody>
                    <a:bodyPr/>
                    <a:lstStyle/>
                    <a:p>
                      <a:r>
                        <a:rPr kumimoji="1" lang="ja-JP" altLang="en-US" sz="2000" u="none" dirty="0" smtClean="0">
                          <a:solidFill>
                            <a:schemeClr val="tx1">
                              <a:lumMod val="75000"/>
                              <a:lumOff val="25000"/>
                            </a:schemeClr>
                          </a:solidFill>
                        </a:rPr>
                        <a:t>探索空間内の局所</a:t>
                      </a:r>
                      <a:r>
                        <a:rPr kumimoji="1" lang="ja-JP" altLang="en-US" sz="2000" u="none" dirty="0" smtClean="0">
                          <a:solidFill>
                            <a:schemeClr val="tx1">
                              <a:lumMod val="75000"/>
                              <a:lumOff val="25000"/>
                            </a:schemeClr>
                          </a:solidFill>
                        </a:rPr>
                        <a:t>解</a:t>
                      </a:r>
                      <a:r>
                        <a:rPr kumimoji="1" lang="en-US" altLang="ja-JP" sz="2000" u="none" dirty="0" smtClean="0">
                          <a:solidFill>
                            <a:schemeClr val="tx1">
                              <a:lumMod val="75000"/>
                              <a:lumOff val="25000"/>
                            </a:schemeClr>
                          </a:solidFill>
                        </a:rPr>
                        <a:t/>
                      </a:r>
                      <a:br>
                        <a:rPr kumimoji="1" lang="en-US" altLang="ja-JP" sz="2000" u="none" dirty="0" smtClean="0">
                          <a:solidFill>
                            <a:schemeClr val="tx1">
                              <a:lumMod val="75000"/>
                              <a:lumOff val="25000"/>
                            </a:schemeClr>
                          </a:solidFill>
                        </a:rPr>
                      </a:br>
                      <a:r>
                        <a:rPr kumimoji="1" lang="ja-JP" altLang="en-US" sz="2000" u="none" dirty="0" smtClean="0">
                          <a:solidFill>
                            <a:schemeClr val="tx1">
                              <a:lumMod val="75000"/>
                              <a:lumOff val="25000"/>
                            </a:schemeClr>
                          </a:solidFill>
                        </a:rPr>
                        <a:t>も</a:t>
                      </a:r>
                      <a:r>
                        <a:rPr kumimoji="1" lang="ja-JP" altLang="en-US" sz="2000" u="none" dirty="0" smtClean="0">
                          <a:solidFill>
                            <a:schemeClr val="tx1">
                              <a:lumMod val="75000"/>
                              <a:lumOff val="25000"/>
                            </a:schemeClr>
                          </a:solidFill>
                        </a:rPr>
                        <a:t>捕捉可能</a:t>
                      </a:r>
                      <a:endParaRPr kumimoji="1" lang="ja-JP" altLang="en-US" sz="2000" u="none" dirty="0">
                        <a:solidFill>
                          <a:schemeClr val="tx1">
                            <a:lumMod val="75000"/>
                            <a:lumOff val="25000"/>
                          </a:schemeClr>
                        </a:solidFill>
                      </a:endParaRPr>
                    </a:p>
                  </a:txBody>
                  <a:tcPr>
                    <a:solidFill>
                      <a:schemeClr val="accent2">
                        <a:lumMod val="20000"/>
                        <a:lumOff val="80000"/>
                      </a:schemeClr>
                    </a:solidFill>
                  </a:tcPr>
                </a:tc>
                <a:extLst>
                  <a:ext uri="{0D108BD9-81ED-4DB2-BD59-A6C34878D82A}">
                    <a16:rowId xmlns:a16="http://schemas.microsoft.com/office/drawing/2014/main" val="2886061471"/>
                  </a:ext>
                </a:extLst>
              </a:tr>
            </a:tbl>
          </a:graphicData>
        </a:graphic>
      </p:graphicFrame>
      <p:sp>
        <p:nvSpPr>
          <p:cNvPr id="58" name="テキスト ボックス 57"/>
          <p:cNvSpPr txBox="1"/>
          <p:nvPr/>
        </p:nvSpPr>
        <p:spPr>
          <a:xfrm>
            <a:off x="862885" y="6100794"/>
            <a:ext cx="4510151" cy="400110"/>
          </a:xfrm>
          <a:prstGeom prst="rect">
            <a:avLst/>
          </a:prstGeom>
          <a:noFill/>
        </p:spPr>
        <p:txBody>
          <a:bodyPr wrap="square" rtlCol="0">
            <a:spAutoFit/>
          </a:bodyPr>
          <a:lstStyle/>
          <a:p>
            <a:pPr algn="ctr"/>
            <a:r>
              <a:rPr kumimoji="1" lang="ja-JP" altLang="en-US" sz="2000" b="1" dirty="0" smtClean="0">
                <a:solidFill>
                  <a:srgbClr val="FF0000"/>
                </a:solidFill>
              </a:rPr>
              <a:t>評価値の低い局所解で留まる</a:t>
            </a:r>
            <a:endParaRPr kumimoji="1" lang="en-US" altLang="ja-JP" sz="2000" b="1" dirty="0" smtClean="0">
              <a:solidFill>
                <a:srgbClr val="FF0000"/>
              </a:solidFill>
            </a:endParaRPr>
          </a:p>
        </p:txBody>
      </p:sp>
      <p:sp>
        <p:nvSpPr>
          <p:cNvPr id="60" name="テキスト ボックス 59"/>
          <p:cNvSpPr txBox="1"/>
          <p:nvPr/>
        </p:nvSpPr>
        <p:spPr>
          <a:xfrm>
            <a:off x="510276" y="6029822"/>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9" name="楕円 28"/>
          <p:cNvSpPr/>
          <p:nvPr/>
        </p:nvSpPr>
        <p:spPr>
          <a:xfrm>
            <a:off x="4603447" y="4136146"/>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3842828" y="404223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3752828" y="4756429"/>
            <a:ext cx="180000" cy="18000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9783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コンテンツ プレースホルダー 20"/>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6056804" y="1737260"/>
            <a:ext cx="5007044" cy="3753853"/>
          </a:xfr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5" y="1733983"/>
            <a:ext cx="5026786" cy="3770090"/>
          </a:xfrm>
          <a:prstGeom prst="rect">
            <a:avLst/>
          </a:prstGeom>
        </p:spPr>
      </p:pic>
      <p:sp>
        <p:nvSpPr>
          <p:cNvPr id="2" name="タイトル 1"/>
          <p:cNvSpPr>
            <a:spLocks noGrp="1"/>
          </p:cNvSpPr>
          <p:nvPr>
            <p:ph type="title"/>
          </p:nvPr>
        </p:nvSpPr>
        <p:spPr/>
        <p:txBody>
          <a:bodyPr/>
          <a:lstStyle/>
          <a:p>
            <a:r>
              <a:rPr lang="ja-JP" altLang="en-US" dirty="0"/>
              <a:t>多点探索</a:t>
            </a:r>
            <a:r>
              <a:rPr lang="ja-JP" altLang="en-US" dirty="0" smtClean="0"/>
              <a:t>アルゴリズム</a:t>
            </a:r>
            <a:endParaRPr kumimoji="1" lang="ja-JP" altLang="en-US" dirty="0"/>
          </a:p>
        </p:txBody>
      </p:sp>
      <p:sp>
        <p:nvSpPr>
          <p:cNvPr id="3" name="コンテンツ プレースホルダー 2"/>
          <p:cNvSpPr>
            <a:spLocks noGrp="1"/>
          </p:cNvSpPr>
          <p:nvPr>
            <p:ph idx="1"/>
          </p:nvPr>
        </p:nvSpPr>
        <p:spPr>
          <a:xfrm>
            <a:off x="243175" y="1261651"/>
            <a:ext cx="11627257" cy="614197"/>
          </a:xfrm>
        </p:spPr>
        <p:txBody>
          <a:bodyPr/>
          <a:lstStyle/>
          <a:p>
            <a:r>
              <a:rPr kumimoji="1" lang="ja-JP" altLang="en-US" dirty="0" smtClean="0"/>
              <a:t>集団</a:t>
            </a:r>
            <a:r>
              <a:rPr lang="ja-JP" altLang="en-US" dirty="0" smtClean="0"/>
              <a:t>が評価値の高い方</a:t>
            </a:r>
            <a:r>
              <a:rPr kumimoji="1" lang="ja-JP" altLang="en-US" dirty="0" smtClean="0"/>
              <a:t>へ収束する探索</a:t>
            </a:r>
            <a:endParaRPr kumimoji="1" lang="ja-JP" altLang="en-US" dirty="0"/>
          </a:p>
        </p:txBody>
      </p:sp>
      <p:sp>
        <p:nvSpPr>
          <p:cNvPr id="8" name="右矢印 7"/>
          <p:cNvSpPr/>
          <p:nvPr/>
        </p:nvSpPr>
        <p:spPr>
          <a:xfrm>
            <a:off x="5576508" y="3148878"/>
            <a:ext cx="684248" cy="766133"/>
          </a:xfrm>
          <a:prstGeom prst="rightArrow">
            <a:avLst>
              <a:gd name="adj1" fmla="val 50000"/>
              <a:gd name="adj2" fmla="val 6625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95776" y="5313630"/>
            <a:ext cx="4133850" cy="369332"/>
          </a:xfrm>
          <a:prstGeom prst="rect">
            <a:avLst/>
          </a:prstGeom>
          <a:noFill/>
        </p:spPr>
        <p:txBody>
          <a:bodyPr wrap="square" rtlCol="0">
            <a:spAutoFit/>
          </a:bodyPr>
          <a:lstStyle/>
          <a:p>
            <a:pPr algn="ctr"/>
            <a:r>
              <a:rPr kumimoji="1" lang="ja-JP" altLang="en-US" dirty="0" smtClean="0"/>
              <a:t>探索開始時</a:t>
            </a:r>
            <a:endParaRPr kumimoji="1" lang="ja-JP" altLang="en-US" dirty="0"/>
          </a:p>
        </p:txBody>
      </p:sp>
      <p:sp>
        <p:nvSpPr>
          <p:cNvPr id="10" name="楕円 9"/>
          <p:cNvSpPr/>
          <p:nvPr/>
        </p:nvSpPr>
        <p:spPr>
          <a:xfrm>
            <a:off x="2350379" y="2783146"/>
            <a:ext cx="768719" cy="447463"/>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350379" y="3781257"/>
            <a:ext cx="768719" cy="447463"/>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682767" y="4217177"/>
            <a:ext cx="1367292" cy="369332"/>
          </a:xfrm>
          <a:prstGeom prst="rect">
            <a:avLst/>
          </a:prstGeom>
          <a:noFill/>
        </p:spPr>
        <p:txBody>
          <a:bodyPr wrap="square" rtlCol="0">
            <a:spAutoFit/>
          </a:bodyPr>
          <a:lstStyle/>
          <a:p>
            <a:pPr algn="ctr"/>
            <a:r>
              <a:rPr kumimoji="1" lang="ja-JP" altLang="en-US" b="1" dirty="0" smtClean="0">
                <a:solidFill>
                  <a:schemeClr val="tx2"/>
                </a:solidFill>
              </a:rPr>
              <a:t>最適解</a:t>
            </a:r>
            <a:endParaRPr kumimoji="1" lang="ja-JP" altLang="en-US" b="1" dirty="0">
              <a:solidFill>
                <a:schemeClr val="tx2"/>
              </a:solidFill>
            </a:endParaRPr>
          </a:p>
        </p:txBody>
      </p:sp>
      <p:sp>
        <p:nvSpPr>
          <p:cNvPr id="13" name="テキスト ボックス 12"/>
          <p:cNvSpPr txBox="1"/>
          <p:nvPr/>
        </p:nvSpPr>
        <p:spPr>
          <a:xfrm>
            <a:off x="2876432" y="2644855"/>
            <a:ext cx="1367292" cy="369332"/>
          </a:xfrm>
          <a:prstGeom prst="rect">
            <a:avLst/>
          </a:prstGeom>
          <a:noFill/>
        </p:spPr>
        <p:txBody>
          <a:bodyPr wrap="square" rtlCol="0">
            <a:spAutoFit/>
          </a:bodyPr>
          <a:lstStyle/>
          <a:p>
            <a:pPr algn="ctr"/>
            <a:r>
              <a:rPr kumimoji="1" lang="ja-JP" altLang="en-US" b="1" dirty="0" smtClean="0">
                <a:solidFill>
                  <a:schemeClr val="tx2"/>
                </a:solidFill>
              </a:rPr>
              <a:t>局所解</a:t>
            </a:r>
            <a:endParaRPr kumimoji="1" lang="ja-JP" altLang="en-US" b="1" dirty="0">
              <a:solidFill>
                <a:schemeClr val="tx2"/>
              </a:solidFill>
            </a:endParaRPr>
          </a:p>
        </p:txBody>
      </p:sp>
      <p:sp>
        <p:nvSpPr>
          <p:cNvPr id="14" name="テキスト ボックス 13"/>
          <p:cNvSpPr txBox="1"/>
          <p:nvPr/>
        </p:nvSpPr>
        <p:spPr>
          <a:xfrm>
            <a:off x="6573795" y="5387975"/>
            <a:ext cx="5163093" cy="461665"/>
          </a:xfrm>
          <a:prstGeom prst="rect">
            <a:avLst/>
          </a:prstGeom>
          <a:noFill/>
        </p:spPr>
        <p:txBody>
          <a:bodyPr wrap="square" rtlCol="0">
            <a:spAutoFit/>
          </a:bodyPr>
          <a:lstStyle/>
          <a:p>
            <a:pPr algn="ctr"/>
            <a:r>
              <a:rPr kumimoji="1" lang="ja-JP" altLang="en-US" sz="2400" dirty="0" smtClean="0">
                <a:solidFill>
                  <a:srgbClr val="FF0000"/>
                </a:solidFill>
              </a:rPr>
              <a:t>　一つの最適解あるいは局所解に収束</a:t>
            </a:r>
            <a:endParaRPr kumimoji="1" lang="en-US" altLang="ja-JP" sz="2400" dirty="0" smtClean="0">
              <a:solidFill>
                <a:srgbClr val="FF0000"/>
              </a:solidFill>
            </a:endParaRPr>
          </a:p>
        </p:txBody>
      </p:sp>
      <p:sp>
        <p:nvSpPr>
          <p:cNvPr id="17" name="テキスト ボックス 1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a:t>3</a:t>
            </a:r>
            <a:endParaRPr kumimoji="1" lang="ja-JP" altLang="en-US" sz="2400" b="1" dirty="0"/>
          </a:p>
        </p:txBody>
      </p:sp>
      <p:sp>
        <p:nvSpPr>
          <p:cNvPr id="18" name="テキスト ボックス 17"/>
          <p:cNvSpPr txBox="1"/>
          <p:nvPr/>
        </p:nvSpPr>
        <p:spPr>
          <a:xfrm>
            <a:off x="3698047" y="5334796"/>
            <a:ext cx="1222085" cy="338554"/>
          </a:xfrm>
          <a:prstGeom prst="rect">
            <a:avLst/>
          </a:prstGeom>
          <a:noFill/>
        </p:spPr>
        <p:txBody>
          <a:bodyPr wrap="square" rtlCol="0">
            <a:spAutoFit/>
          </a:bodyPr>
          <a:lstStyle/>
          <a:p>
            <a:r>
              <a:rPr kumimoji="1" lang="ja-JP" altLang="en-US" sz="1600" dirty="0" smtClean="0"/>
              <a:t>：探索点</a:t>
            </a:r>
            <a:endParaRPr kumimoji="1" lang="ja-JP" altLang="en-US" sz="1600" dirty="0"/>
          </a:p>
        </p:txBody>
      </p:sp>
      <p:sp>
        <p:nvSpPr>
          <p:cNvPr id="19" name="楕円 18"/>
          <p:cNvSpPr/>
          <p:nvPr/>
        </p:nvSpPr>
        <p:spPr>
          <a:xfrm>
            <a:off x="3652904" y="5444430"/>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04854" y="5336030"/>
            <a:ext cx="923146" cy="504000"/>
          </a:xfrm>
          <a:prstGeom prst="rect">
            <a:avLst/>
          </a:prstGeom>
          <a:noFill/>
          <a:ln w="28575">
            <a:solidFill>
              <a:srgbClr val="FF0000"/>
            </a:solidFill>
          </a:ln>
        </p:spPr>
        <p:txBody>
          <a:bodyPr wrap="square" rtlCol="0" anchor="ctr">
            <a:spAutoFit/>
          </a:bodyPr>
          <a:lstStyle/>
          <a:p>
            <a:pPr algn="ctr"/>
            <a:r>
              <a:rPr kumimoji="1" lang="ja-JP" altLang="en-US" b="1" dirty="0" smtClean="0">
                <a:solidFill>
                  <a:srgbClr val="FF0000"/>
                </a:solidFill>
              </a:rPr>
              <a:t>問題点</a:t>
            </a:r>
            <a:endParaRPr kumimoji="1" lang="ja-JP" altLang="en-US" b="1" dirty="0">
              <a:solidFill>
                <a:srgbClr val="FF0000"/>
              </a:solidFill>
            </a:endParaRPr>
          </a:p>
        </p:txBody>
      </p:sp>
      <p:sp>
        <p:nvSpPr>
          <p:cNvPr id="23" name="下矢印 22"/>
          <p:cNvSpPr/>
          <p:nvPr/>
        </p:nvSpPr>
        <p:spPr>
          <a:xfrm>
            <a:off x="4787933" y="2288912"/>
            <a:ext cx="360000" cy="2880000"/>
          </a:xfrm>
          <a:prstGeom prst="downArrow">
            <a:avLst/>
          </a:prstGeom>
          <a:gradFill>
            <a:gsLst>
              <a:gs pos="100000">
                <a:srgbClr val="3984F3"/>
              </a:gs>
              <a:gs pos="42000">
                <a:srgbClr val="67D030"/>
              </a:gs>
              <a:gs pos="84000">
                <a:schemeClr val="accent5"/>
              </a:gs>
              <a:gs pos="63000">
                <a:srgbClr val="00B050"/>
              </a:gs>
              <a:gs pos="18354">
                <a:schemeClr val="accent6"/>
              </a:gs>
              <a:gs pos="0">
                <a:srgbClr val="F8F2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048836" y="2848685"/>
            <a:ext cx="430887" cy="1698554"/>
          </a:xfrm>
          <a:prstGeom prst="rect">
            <a:avLst/>
          </a:prstGeom>
          <a:noFill/>
        </p:spPr>
        <p:txBody>
          <a:bodyPr vert="eaVert" wrap="square" rtlCol="0">
            <a:spAutoFit/>
          </a:bodyPr>
          <a:lstStyle/>
          <a:p>
            <a:pPr algn="ctr"/>
            <a:r>
              <a:rPr kumimoji="1" lang="ja-JP" altLang="en-US" sz="1600" b="1" dirty="0" smtClean="0">
                <a:solidFill>
                  <a:schemeClr val="tx1">
                    <a:lumMod val="75000"/>
                    <a:lumOff val="25000"/>
                  </a:schemeClr>
                </a:solidFill>
              </a:rPr>
              <a:t>評価値</a:t>
            </a:r>
            <a:endParaRPr kumimoji="1" lang="ja-JP" altLang="en-US" sz="1600" b="1" dirty="0">
              <a:solidFill>
                <a:schemeClr val="tx1">
                  <a:lumMod val="75000"/>
                  <a:lumOff val="25000"/>
                </a:schemeClr>
              </a:solidFill>
            </a:endParaRPr>
          </a:p>
        </p:txBody>
      </p:sp>
      <p:sp>
        <p:nvSpPr>
          <p:cNvPr id="25" name="テキスト ボックス 24"/>
          <p:cNvSpPr txBox="1"/>
          <p:nvPr/>
        </p:nvSpPr>
        <p:spPr>
          <a:xfrm>
            <a:off x="4764656" y="1857680"/>
            <a:ext cx="404150" cy="369332"/>
          </a:xfrm>
          <a:prstGeom prst="rect">
            <a:avLst/>
          </a:prstGeom>
          <a:noFill/>
        </p:spPr>
        <p:txBody>
          <a:bodyPr wrap="square" rtlCol="0">
            <a:spAutoFit/>
          </a:bodyPr>
          <a:lstStyle/>
          <a:p>
            <a:r>
              <a:rPr kumimoji="1" lang="ja-JP" altLang="en-US" b="1" dirty="0" smtClean="0">
                <a:ln>
                  <a:solidFill>
                    <a:srgbClr val="A3B000"/>
                  </a:solidFill>
                </a:ln>
                <a:solidFill>
                  <a:srgbClr val="FFFF00"/>
                </a:solidFill>
              </a:rPr>
              <a:t>悪</a:t>
            </a:r>
            <a:endParaRPr kumimoji="1" lang="ja-JP" altLang="en-US" b="1" dirty="0">
              <a:ln>
                <a:solidFill>
                  <a:srgbClr val="A3B000"/>
                </a:solidFill>
              </a:ln>
              <a:solidFill>
                <a:srgbClr val="FFFF00"/>
              </a:solidFill>
            </a:endParaRPr>
          </a:p>
        </p:txBody>
      </p:sp>
      <p:sp>
        <p:nvSpPr>
          <p:cNvPr id="26" name="テキスト ボックス 25"/>
          <p:cNvSpPr txBox="1"/>
          <p:nvPr/>
        </p:nvSpPr>
        <p:spPr>
          <a:xfrm>
            <a:off x="4764656" y="5197867"/>
            <a:ext cx="404150" cy="369332"/>
          </a:xfrm>
          <a:prstGeom prst="rect">
            <a:avLst/>
          </a:prstGeom>
          <a:noFill/>
        </p:spPr>
        <p:txBody>
          <a:bodyPr wrap="square" rtlCol="0">
            <a:spAutoFit/>
          </a:bodyPr>
          <a:lstStyle/>
          <a:p>
            <a:r>
              <a:rPr kumimoji="1" lang="ja-JP" altLang="en-US" b="1" dirty="0" smtClean="0">
                <a:solidFill>
                  <a:srgbClr val="3984F3"/>
                </a:solidFill>
              </a:rPr>
              <a:t>良</a:t>
            </a:r>
            <a:endParaRPr kumimoji="1" lang="ja-JP" altLang="en-US" b="1" dirty="0">
              <a:solidFill>
                <a:srgbClr val="3984F3"/>
              </a:solidFill>
            </a:endParaRPr>
          </a:p>
        </p:txBody>
      </p:sp>
      <p:sp>
        <p:nvSpPr>
          <p:cNvPr id="27" name="テキスト ボックス 26"/>
          <p:cNvSpPr txBox="1"/>
          <p:nvPr/>
        </p:nvSpPr>
        <p:spPr>
          <a:xfrm>
            <a:off x="1107084" y="6052490"/>
            <a:ext cx="923146" cy="504000"/>
          </a:xfrm>
          <a:prstGeom prst="rect">
            <a:avLst/>
          </a:prstGeom>
          <a:noFill/>
          <a:ln w="28575">
            <a:solidFill>
              <a:schemeClr val="accent6"/>
            </a:solidFill>
          </a:ln>
        </p:spPr>
        <p:txBody>
          <a:bodyPr wrap="square" rtlCol="0" anchor="ctr">
            <a:spAutoFit/>
          </a:bodyPr>
          <a:lstStyle/>
          <a:p>
            <a:pPr algn="ctr"/>
            <a:r>
              <a:rPr kumimoji="1" lang="ja-JP" altLang="en-US" b="1" dirty="0" smtClean="0">
                <a:solidFill>
                  <a:schemeClr val="accent6"/>
                </a:solidFill>
              </a:rPr>
              <a:t>目的</a:t>
            </a:r>
            <a:endParaRPr kumimoji="1" lang="ja-JP" altLang="en-US" b="1" dirty="0">
              <a:solidFill>
                <a:schemeClr val="accent6"/>
              </a:solidFill>
            </a:endParaRPr>
          </a:p>
        </p:txBody>
      </p:sp>
      <p:sp>
        <p:nvSpPr>
          <p:cNvPr id="28" name="テキスト ボックス 27"/>
          <p:cNvSpPr txBox="1"/>
          <p:nvPr/>
        </p:nvSpPr>
        <p:spPr>
          <a:xfrm>
            <a:off x="1913997" y="6104435"/>
            <a:ext cx="9234168" cy="461665"/>
          </a:xfrm>
          <a:prstGeom prst="rect">
            <a:avLst/>
          </a:prstGeom>
          <a:noFill/>
        </p:spPr>
        <p:txBody>
          <a:bodyPr wrap="square" rtlCol="0">
            <a:spAutoFit/>
          </a:bodyPr>
          <a:lstStyle/>
          <a:p>
            <a:pPr algn="ctr"/>
            <a:r>
              <a:rPr kumimoji="1" lang="ja-JP" altLang="en-US" sz="2400" b="1" dirty="0" smtClean="0">
                <a:solidFill>
                  <a:schemeClr val="accent6"/>
                </a:solidFill>
              </a:rPr>
              <a:t>多点探索アルゴリズム </a:t>
            </a:r>
            <a:r>
              <a:rPr kumimoji="1" lang="en-US" altLang="ja-JP" sz="2400" b="1" dirty="0" smtClean="0">
                <a:solidFill>
                  <a:schemeClr val="accent6"/>
                </a:solidFill>
              </a:rPr>
              <a:t>+ </a:t>
            </a:r>
            <a:r>
              <a:rPr kumimoji="1" lang="ja-JP" altLang="en-US" sz="2400" b="1" dirty="0" smtClean="0">
                <a:solidFill>
                  <a:schemeClr val="accent6"/>
                </a:solidFill>
              </a:rPr>
              <a:t>複数局所解保持機構の提案と有効性の検証</a:t>
            </a:r>
            <a:endParaRPr kumimoji="1" lang="en-US" altLang="ja-JP" sz="2400" b="1" dirty="0" smtClean="0">
              <a:solidFill>
                <a:schemeClr val="accent6"/>
              </a:solidFill>
            </a:endParaRPr>
          </a:p>
        </p:txBody>
      </p:sp>
    </p:spTree>
    <p:extLst>
      <p:ext uri="{BB962C8B-B14F-4D97-AF65-F5344CB8AC3E}">
        <p14:creationId xmlns:p14="http://schemas.microsoft.com/office/powerpoint/2010/main" val="13971265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p:cNvSpPr>
            <a:spLocks noGrp="1"/>
          </p:cNvSpPr>
          <p:nvPr>
            <p:ph idx="1"/>
          </p:nvPr>
        </p:nvSpPr>
        <p:spPr/>
        <p:txBody>
          <a:bodyPr/>
          <a:lstStyle/>
          <a:p>
            <a:r>
              <a:rPr kumimoji="1" lang="en-US" altLang="ja-JP" b="1" i="1" dirty="0" smtClean="0"/>
              <a:t>Niching methods </a:t>
            </a:r>
            <a:r>
              <a:rPr kumimoji="1" lang="en-US" altLang="ja-JP" b="1" dirty="0" smtClean="0"/>
              <a:t>(</a:t>
            </a:r>
            <a:r>
              <a:rPr kumimoji="1" lang="ja-JP" altLang="en-US" b="1" dirty="0" smtClean="0"/>
              <a:t>複数解探索手法</a:t>
            </a:r>
            <a:r>
              <a:rPr kumimoji="1" lang="en-US" altLang="ja-JP" b="1" dirty="0" smtClean="0"/>
              <a:t>) </a:t>
            </a:r>
            <a:r>
              <a:rPr kumimoji="1" lang="en-US" altLang="ja-JP" sz="2400" b="1" dirty="0" smtClean="0"/>
              <a:t>[X. Li, 2013]</a:t>
            </a:r>
            <a:endParaRPr kumimoji="1" lang="ja-JP" altLang="en-US" b="1" dirty="0"/>
          </a:p>
        </p:txBody>
      </p:sp>
      <p:sp>
        <p:nvSpPr>
          <p:cNvPr id="42" name="正方形/長方形 41"/>
          <p:cNvSpPr/>
          <p:nvPr/>
        </p:nvSpPr>
        <p:spPr>
          <a:xfrm>
            <a:off x="420130" y="2051217"/>
            <a:ext cx="4213654" cy="143338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accent6"/>
                </a:solidFill>
              </a:rPr>
              <a:t>進化計算アルゴリズム</a:t>
            </a:r>
            <a:endParaRPr kumimoji="1" lang="en-US" altLang="ja-JP" sz="2400" b="1" dirty="0" smtClean="0">
              <a:solidFill>
                <a:schemeClr val="accent6"/>
              </a:solidFill>
            </a:endParaRPr>
          </a:p>
          <a:p>
            <a:pPr algn="ctr"/>
            <a:endParaRPr kumimoji="1" lang="en-US" altLang="ja-JP" sz="1100" dirty="0" smtClean="0">
              <a:solidFill>
                <a:schemeClr val="accent6"/>
              </a:solidFill>
            </a:endParaRPr>
          </a:p>
          <a:p>
            <a:pPr algn="ctr"/>
            <a:r>
              <a:rPr kumimoji="1" lang="ja-JP" altLang="en-US" sz="2000" dirty="0" smtClean="0">
                <a:solidFill>
                  <a:schemeClr val="accent6"/>
                </a:solidFill>
              </a:rPr>
              <a:t>最適解を探索する</a:t>
            </a:r>
            <a:endParaRPr kumimoji="1" lang="ja-JP" altLang="en-US" sz="2000" dirty="0">
              <a:solidFill>
                <a:schemeClr val="accent6"/>
              </a:solidFill>
            </a:endParaRPr>
          </a:p>
        </p:txBody>
      </p:sp>
      <p:sp>
        <p:nvSpPr>
          <p:cNvPr id="43" name="正方形/長方形 42"/>
          <p:cNvSpPr/>
          <p:nvPr/>
        </p:nvSpPr>
        <p:spPr>
          <a:xfrm>
            <a:off x="6056803" y="2051217"/>
            <a:ext cx="4604951" cy="143338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solidFill>
                  <a:schemeClr val="accent6"/>
                </a:solidFill>
              </a:rPr>
              <a:t>Niching</a:t>
            </a:r>
            <a:r>
              <a:rPr kumimoji="1" lang="ja-JP" altLang="en-US" sz="2400" b="1" dirty="0" smtClean="0">
                <a:solidFill>
                  <a:schemeClr val="accent6"/>
                </a:solidFill>
              </a:rPr>
              <a:t>機構</a:t>
            </a:r>
            <a:endParaRPr kumimoji="1" lang="en-US" altLang="ja-JP" sz="2400" b="1" dirty="0" smtClean="0">
              <a:solidFill>
                <a:schemeClr val="accent6"/>
              </a:solidFill>
            </a:endParaRPr>
          </a:p>
          <a:p>
            <a:pPr algn="ctr"/>
            <a:endParaRPr kumimoji="1" lang="en-US" altLang="ja-JP" sz="1100" dirty="0">
              <a:solidFill>
                <a:schemeClr val="accent6"/>
              </a:solidFill>
            </a:endParaRPr>
          </a:p>
          <a:p>
            <a:pPr algn="ctr"/>
            <a:r>
              <a:rPr kumimoji="1" lang="ja-JP" altLang="en-US" sz="2000" dirty="0">
                <a:solidFill>
                  <a:schemeClr val="accent6"/>
                </a:solidFill>
              </a:rPr>
              <a:t>最近傍個体を削除し新たに個体を</a:t>
            </a:r>
            <a:r>
              <a:rPr kumimoji="1" lang="ja-JP" altLang="en-US" sz="2000" dirty="0" smtClean="0">
                <a:solidFill>
                  <a:schemeClr val="accent6"/>
                </a:solidFill>
              </a:rPr>
              <a:t>生成</a:t>
            </a:r>
            <a:endParaRPr kumimoji="1" lang="ja-JP" altLang="en-US" sz="2000" dirty="0">
              <a:solidFill>
                <a:schemeClr val="accent6"/>
              </a:solidFill>
            </a:endParaRPr>
          </a:p>
        </p:txBody>
      </p:sp>
      <p:sp>
        <p:nvSpPr>
          <p:cNvPr id="44" name="加算 43"/>
          <p:cNvSpPr/>
          <p:nvPr/>
        </p:nvSpPr>
        <p:spPr>
          <a:xfrm>
            <a:off x="5077456" y="2463002"/>
            <a:ext cx="601469" cy="601469"/>
          </a:xfrm>
          <a:prstGeom prst="mathPlus">
            <a:avLst>
              <a:gd name="adj1" fmla="val 979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420130" y="3635259"/>
            <a:ext cx="4657326" cy="2031325"/>
          </a:xfrm>
          <a:prstGeom prst="rect">
            <a:avLst/>
          </a:prstGeom>
          <a:noFill/>
        </p:spPr>
        <p:txBody>
          <a:bodyPr wrap="square" rtlCol="0">
            <a:spAutoFit/>
          </a:bodyPr>
          <a:lstStyle/>
          <a:p>
            <a:r>
              <a:rPr kumimoji="1" lang="ja-JP" altLang="en-US" dirty="0" smtClean="0"/>
              <a:t>生物の進化をモデルとした最適化手法．</a:t>
            </a:r>
            <a:endParaRPr kumimoji="1" lang="en-US" altLang="ja-JP" dirty="0" smtClean="0"/>
          </a:p>
          <a:p>
            <a:r>
              <a:rPr kumimoji="1" lang="ja-JP" altLang="en-US" dirty="0" smtClean="0"/>
              <a:t>以下の手順を繰り返して良い個体を生成する．</a:t>
            </a:r>
            <a:endParaRPr kumimoji="1" lang="en-US" altLang="ja-JP" dirty="0" smtClean="0"/>
          </a:p>
          <a:p>
            <a:r>
              <a:rPr kumimoji="1" lang="ja-JP" altLang="en-US" dirty="0" smtClean="0"/>
              <a:t>①交叉</a:t>
            </a:r>
            <a:endParaRPr kumimoji="1" lang="en-US" altLang="ja-JP" dirty="0" smtClean="0"/>
          </a:p>
          <a:p>
            <a:r>
              <a:rPr kumimoji="1" lang="ja-JP" altLang="en-US" dirty="0" smtClean="0"/>
              <a:t>②突然変異</a:t>
            </a:r>
            <a:endParaRPr kumimoji="1" lang="en-US" altLang="ja-JP" dirty="0" smtClean="0"/>
          </a:p>
          <a:p>
            <a:r>
              <a:rPr kumimoji="1" lang="ja-JP" altLang="en-US" dirty="0" smtClean="0"/>
              <a:t>③淘汰（</a:t>
            </a:r>
            <a:r>
              <a:rPr kumimoji="1" lang="ja-JP" altLang="en-US" dirty="0"/>
              <a:t>より良い遺伝子を次世代に残す</a:t>
            </a:r>
            <a:r>
              <a:rPr kumimoji="1" lang="ja-JP" altLang="en-US" dirty="0" smtClean="0"/>
              <a:t>）</a:t>
            </a:r>
            <a:endParaRPr kumimoji="1" lang="en-US" altLang="ja-JP" dirty="0" smtClean="0"/>
          </a:p>
          <a:p>
            <a:endParaRPr kumimoji="1" lang="en-US" altLang="ja-JP" dirty="0">
              <a:solidFill>
                <a:srgbClr val="FF0000"/>
              </a:solidFill>
            </a:endParaRPr>
          </a:p>
          <a:p>
            <a:r>
              <a:rPr kumimoji="1" lang="ja-JP" altLang="en-US" dirty="0" smtClean="0"/>
              <a:t>➡ </a:t>
            </a:r>
            <a:r>
              <a:rPr kumimoji="1" lang="en-US" altLang="ja-JP" dirty="0" smtClean="0"/>
              <a:t>1</a:t>
            </a:r>
            <a:r>
              <a:rPr kumimoji="1" lang="ja-JP" altLang="en-US" dirty="0" err="1" smtClean="0"/>
              <a:t>つの</a:t>
            </a:r>
            <a:r>
              <a:rPr kumimoji="1" lang="ja-JP" altLang="en-US" dirty="0" smtClean="0"/>
              <a:t>最適解を探索するために設計された手法</a:t>
            </a:r>
            <a:endParaRPr kumimoji="1" lang="ja-JP" altLang="en-US" dirty="0"/>
          </a:p>
        </p:txBody>
      </p:sp>
      <p:sp>
        <p:nvSpPr>
          <p:cNvPr id="46" name="テキスト ボックス 45"/>
          <p:cNvSpPr txBox="1"/>
          <p:nvPr/>
        </p:nvSpPr>
        <p:spPr>
          <a:xfrm>
            <a:off x="6056802" y="3635259"/>
            <a:ext cx="4604951" cy="369332"/>
          </a:xfrm>
          <a:prstGeom prst="rect">
            <a:avLst/>
          </a:prstGeom>
          <a:noFill/>
        </p:spPr>
        <p:txBody>
          <a:bodyPr wrap="square" rtlCol="0">
            <a:spAutoFit/>
          </a:bodyPr>
          <a:lstStyle/>
          <a:p>
            <a:r>
              <a:rPr kumimoji="1" lang="ja-JP" altLang="en-US" dirty="0" smtClean="0"/>
              <a:t>最近傍個体を削除し新しく個体をランダムに生成</a:t>
            </a:r>
            <a:endParaRPr kumimoji="1" lang="en-US" altLang="ja-JP" dirty="0" smtClean="0"/>
          </a:p>
        </p:txBody>
      </p:sp>
      <p:sp>
        <p:nvSpPr>
          <p:cNvPr id="47" name="テキスト ボックス 46"/>
          <p:cNvSpPr txBox="1"/>
          <p:nvPr/>
        </p:nvSpPr>
        <p:spPr>
          <a:xfrm>
            <a:off x="0" y="5862856"/>
            <a:ext cx="12192000" cy="720000"/>
          </a:xfrm>
          <a:prstGeom prst="rect">
            <a:avLst/>
          </a:prstGeom>
          <a:solidFill>
            <a:schemeClr val="accent6"/>
          </a:solidFill>
        </p:spPr>
        <p:txBody>
          <a:bodyPr wrap="square" rtlCol="0" anchor="ctr">
            <a:spAutoFit/>
          </a:bodyPr>
          <a:lstStyle/>
          <a:p>
            <a:pPr algn="ctr"/>
            <a:r>
              <a:rPr kumimoji="1" lang="ja-JP" altLang="en-US" sz="2400" b="1" dirty="0" smtClean="0">
                <a:solidFill>
                  <a:schemeClr val="bg1"/>
                </a:solidFill>
              </a:rPr>
              <a:t>目的：複数解を同時に探索可能な個体間距離を考慮した探索アルゴリズムの構築　</a:t>
            </a:r>
            <a:endParaRPr kumimoji="1" lang="ja-JP" altLang="en-US" sz="2400" b="1" dirty="0">
              <a:solidFill>
                <a:schemeClr val="bg1"/>
              </a:solidFill>
            </a:endParaRPr>
          </a:p>
        </p:txBody>
      </p:sp>
      <p:sp>
        <p:nvSpPr>
          <p:cNvPr id="48" name="テキスト ボックス 47"/>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3</a:t>
            </a:r>
            <a:endParaRPr kumimoji="1" lang="ja-JP" altLang="en-US" sz="2400" b="1" dirty="0"/>
          </a:p>
        </p:txBody>
      </p:sp>
    </p:spTree>
    <p:extLst>
      <p:ext uri="{BB962C8B-B14F-4D97-AF65-F5344CB8AC3E}">
        <p14:creationId xmlns:p14="http://schemas.microsoft.com/office/powerpoint/2010/main" val="2528042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大域探索と局所探索を同時に実施</a:t>
            </a:r>
            <a:endParaRPr kumimoji="1" lang="ja-JP" altLang="en-US" dirty="0"/>
          </a:p>
        </p:txBody>
      </p:sp>
      <p:pic>
        <p:nvPicPr>
          <p:cNvPr id="79" name="コンテンツ プレースホルダー 78"/>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p:spPr>
      </p:pic>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4040938597"/>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1" name="楕円 8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矢印コネクタ 87"/>
          <p:cNvCxnSpPr/>
          <p:nvPr/>
        </p:nvCxnSpPr>
        <p:spPr>
          <a:xfrm flipH="1">
            <a:off x="8359524" y="3247784"/>
            <a:ext cx="371789" cy="311655"/>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楕円 89"/>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91" name="テキスト ボックス 90"/>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91" name="テキスト ボックス 90"/>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2" name="テキスト ボックス 9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92" name="テキスト ボックス 9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p:cxnSp>
        <p:nvCxnSpPr>
          <p:cNvPr id="93" name="直線矢印コネクタ 92"/>
          <p:cNvCxnSpPr/>
          <p:nvPr/>
        </p:nvCxnSpPr>
        <p:spPr>
          <a:xfrm>
            <a:off x="6712429" y="3289707"/>
            <a:ext cx="825193" cy="318919"/>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V="1">
            <a:off x="7248185" y="3764454"/>
            <a:ext cx="464488" cy="25407"/>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7394369" y="4133803"/>
            <a:ext cx="410980" cy="47642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H="1" flipV="1">
            <a:off x="8469864" y="4309256"/>
            <a:ext cx="361560" cy="341012"/>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1" name="楕円 100"/>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06" name="テキスト ボックス 105"/>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106" name="テキスト ボックス 105"/>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1"/>
                <a:stretch>
                  <a:fillRect l="-1796"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7" name="テキスト ボックス 106"/>
              <p:cNvSpPr txBox="1"/>
              <p:nvPr/>
            </p:nvSpPr>
            <p:spPr>
              <a:xfrm>
                <a:off x="6895144"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107" name="テキスト ボックス 106"/>
              <p:cNvSpPr txBox="1">
                <a:spLocks noRot="1" noChangeAspect="1" noMove="1" noResize="1" noEditPoints="1" noAdjustHandles="1" noChangeArrowheads="1" noChangeShapeType="1" noTextEdit="1"/>
              </p:cNvSpPr>
              <p:nvPr/>
            </p:nvSpPr>
            <p:spPr>
              <a:xfrm>
                <a:off x="6895144" y="3718978"/>
                <a:ext cx="323935" cy="307777"/>
              </a:xfrm>
              <a:prstGeom prst="rect">
                <a:avLst/>
              </a:prstGeom>
              <a:blipFill>
                <a:blip r:embed="rId12"/>
                <a:stretch>
                  <a:fillRect l="-7547" r="-754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8" name="テキスト ボックス 107"/>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108" name="テキスト ボックス 107"/>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3"/>
                <a:stretch>
                  <a:fillRect l="-7407" r="-370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0" name="テキスト ボックス 109"/>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110" name="テキスト ボックス 109"/>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1" name="テキスト ボックス 110"/>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111" name="テキスト ボックス 110"/>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2" name="テキスト ボックス 111"/>
              <p:cNvSpPr txBox="1"/>
              <p:nvPr/>
            </p:nvSpPr>
            <p:spPr>
              <a:xfrm>
                <a:off x="8559116" y="3372942"/>
                <a:ext cx="3211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1</m:t>
                          </m:r>
                        </m:sub>
                      </m:sSub>
                    </m:oMath>
                  </m:oMathPara>
                </a14:m>
                <a:endParaRPr kumimoji="1" lang="ja-JP" altLang="en-US" sz="2000" dirty="0">
                  <a:solidFill>
                    <a:srgbClr val="FF0000"/>
                  </a:solidFill>
                </a:endParaRPr>
              </a:p>
            </p:txBody>
          </p:sp>
        </mc:Choice>
        <mc:Fallback>
          <p:sp>
            <p:nvSpPr>
              <p:cNvPr id="112" name="テキスト ボックス 111"/>
              <p:cNvSpPr txBox="1">
                <a:spLocks noRot="1" noChangeAspect="1" noMove="1" noResize="1" noEditPoints="1" noAdjustHandles="1" noChangeArrowheads="1" noChangeShapeType="1" noTextEdit="1"/>
              </p:cNvSpPr>
              <p:nvPr/>
            </p:nvSpPr>
            <p:spPr>
              <a:xfrm>
                <a:off x="8559116" y="3372942"/>
                <a:ext cx="321177" cy="307777"/>
              </a:xfrm>
              <a:prstGeom prst="rect">
                <a:avLst/>
              </a:prstGeom>
              <a:blipFill>
                <a:blip r:embed="rId16"/>
                <a:stretch>
                  <a:fillRect l="-7547" r="-5660"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3" name="テキスト ボックス 112"/>
              <p:cNvSpPr txBox="1"/>
              <p:nvPr/>
            </p:nvSpPr>
            <p:spPr>
              <a:xfrm>
                <a:off x="8637376" y="41802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5</m:t>
                          </m:r>
                        </m:sub>
                      </m:sSub>
                    </m:oMath>
                  </m:oMathPara>
                </a14:m>
                <a:endParaRPr kumimoji="1" lang="ja-JP" altLang="en-US" sz="2000" dirty="0">
                  <a:solidFill>
                    <a:srgbClr val="FF0000"/>
                  </a:solidFill>
                </a:endParaRPr>
              </a:p>
            </p:txBody>
          </p:sp>
        </mc:Choice>
        <mc:Fallback>
          <p:sp>
            <p:nvSpPr>
              <p:cNvPr id="113" name="テキスト ボックス 112"/>
              <p:cNvSpPr txBox="1">
                <a:spLocks noRot="1" noChangeAspect="1" noMove="1" noResize="1" noEditPoints="1" noAdjustHandles="1" noChangeArrowheads="1" noChangeShapeType="1" noTextEdit="1"/>
              </p:cNvSpPr>
              <p:nvPr/>
            </p:nvSpPr>
            <p:spPr>
              <a:xfrm>
                <a:off x="8637376" y="4180250"/>
                <a:ext cx="327141" cy="307777"/>
              </a:xfrm>
              <a:prstGeom prst="rect">
                <a:avLst/>
              </a:prstGeom>
              <a:blipFill>
                <a:blip r:embed="rId17"/>
                <a:stretch>
                  <a:fillRect l="-9259" r="-5556"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4" name="テキスト ボックス 113"/>
              <p:cNvSpPr txBox="1"/>
              <p:nvPr/>
            </p:nvSpPr>
            <p:spPr>
              <a:xfrm>
                <a:off x="7146324" y="4184367"/>
                <a:ext cx="3161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4</m:t>
                          </m:r>
                        </m:sub>
                      </m:sSub>
                    </m:oMath>
                  </m:oMathPara>
                </a14:m>
                <a:endParaRPr kumimoji="1" lang="ja-JP" altLang="en-US" sz="2000" dirty="0">
                  <a:solidFill>
                    <a:srgbClr val="FF0000"/>
                  </a:solidFill>
                </a:endParaRPr>
              </a:p>
            </p:txBody>
          </p:sp>
        </mc:Choice>
        <mc:Fallback>
          <p:sp>
            <p:nvSpPr>
              <p:cNvPr id="114" name="テキスト ボックス 113"/>
              <p:cNvSpPr txBox="1">
                <a:spLocks noRot="1" noChangeAspect="1" noMove="1" noResize="1" noEditPoints="1" noAdjustHandles="1" noChangeArrowheads="1" noChangeShapeType="1" noTextEdit="1"/>
              </p:cNvSpPr>
              <p:nvPr/>
            </p:nvSpPr>
            <p:spPr>
              <a:xfrm>
                <a:off x="7146324" y="4184367"/>
                <a:ext cx="316176" cy="307777"/>
              </a:xfrm>
              <a:prstGeom prst="rect">
                <a:avLst/>
              </a:prstGeom>
              <a:blipFill>
                <a:blip r:embed="rId18"/>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5" name="テキスト ボックス 114"/>
              <p:cNvSpPr txBox="1"/>
              <p:nvPr/>
            </p:nvSpPr>
            <p:spPr>
              <a:xfrm>
                <a:off x="7311081" y="3768350"/>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3</m:t>
                          </m:r>
                        </m:sub>
                      </m:sSub>
                    </m:oMath>
                  </m:oMathPara>
                </a14:m>
                <a:endParaRPr kumimoji="1" lang="ja-JP" altLang="en-US" sz="2000" dirty="0">
                  <a:solidFill>
                    <a:srgbClr val="FF0000"/>
                  </a:solidFill>
                </a:endParaRPr>
              </a:p>
            </p:txBody>
          </p:sp>
        </mc:Choice>
        <mc:Fallback>
          <p:sp>
            <p:nvSpPr>
              <p:cNvPr id="115" name="テキスト ボックス 114"/>
              <p:cNvSpPr txBox="1">
                <a:spLocks noRot="1" noChangeAspect="1" noMove="1" noResize="1" noEditPoints="1" noAdjustHandles="1" noChangeArrowheads="1" noChangeShapeType="1" noTextEdit="1"/>
              </p:cNvSpPr>
              <p:nvPr/>
            </p:nvSpPr>
            <p:spPr>
              <a:xfrm>
                <a:off x="7311081" y="3768350"/>
                <a:ext cx="327141" cy="307777"/>
              </a:xfrm>
              <a:prstGeom prst="rect">
                <a:avLst/>
              </a:prstGeom>
              <a:blipFill>
                <a:blip r:embed="rId19"/>
                <a:stretch>
                  <a:fillRect l="-7407" r="-740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6" name="テキスト ボックス 115"/>
              <p:cNvSpPr txBox="1"/>
              <p:nvPr/>
            </p:nvSpPr>
            <p:spPr>
              <a:xfrm>
                <a:off x="7055705" y="3129914"/>
                <a:ext cx="3271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rgbClr val="FF0000"/>
                              </a:solidFill>
                              <a:latin typeface="Cambria Math" panose="02040503050406030204" pitchFamily="18" charset="0"/>
                            </a:rPr>
                          </m:ctrlPr>
                        </m:sSubPr>
                        <m:e>
                          <m:r>
                            <a:rPr kumimoji="1" lang="en-US" altLang="ja-JP" sz="2000" b="0" i="1" smtClean="0">
                              <a:solidFill>
                                <a:srgbClr val="FF0000"/>
                              </a:solidFill>
                              <a:latin typeface="Cambria Math" panose="02040503050406030204" pitchFamily="18" charset="0"/>
                            </a:rPr>
                            <m:t>𝑣</m:t>
                          </m:r>
                        </m:e>
                        <m:sub>
                          <m:r>
                            <a:rPr kumimoji="1" lang="en-US" altLang="ja-JP" sz="2000" b="0" i="1" smtClean="0">
                              <a:solidFill>
                                <a:srgbClr val="FF0000"/>
                              </a:solidFill>
                              <a:latin typeface="Cambria Math" panose="02040503050406030204" pitchFamily="18" charset="0"/>
                            </a:rPr>
                            <m:t>2</m:t>
                          </m:r>
                        </m:sub>
                      </m:sSub>
                    </m:oMath>
                  </m:oMathPara>
                </a14:m>
                <a:endParaRPr kumimoji="1" lang="ja-JP" altLang="en-US" sz="2000" dirty="0">
                  <a:solidFill>
                    <a:srgbClr val="FF0000"/>
                  </a:solidFill>
                </a:endParaRPr>
              </a:p>
            </p:txBody>
          </p:sp>
        </mc:Choice>
        <mc:Fallback>
          <p:sp>
            <p:nvSpPr>
              <p:cNvPr id="116" name="テキスト ボックス 115"/>
              <p:cNvSpPr txBox="1">
                <a:spLocks noRot="1" noChangeAspect="1" noMove="1" noResize="1" noEditPoints="1" noAdjustHandles="1" noChangeArrowheads="1" noChangeShapeType="1" noTextEdit="1"/>
              </p:cNvSpPr>
              <p:nvPr/>
            </p:nvSpPr>
            <p:spPr>
              <a:xfrm>
                <a:off x="7055705" y="3129914"/>
                <a:ext cx="327141" cy="307777"/>
              </a:xfrm>
              <a:prstGeom prst="rect">
                <a:avLst/>
              </a:prstGeom>
              <a:blipFill>
                <a:blip r:embed="rId20"/>
                <a:stretch>
                  <a:fillRect l="-7407" r="-7407" b="-19608"/>
                </a:stretch>
              </a:blipFill>
            </p:spPr>
            <p:txBody>
              <a:bodyPr/>
              <a:lstStyle/>
              <a:p>
                <a:r>
                  <a:rPr lang="ja-JP" altLang="en-US">
                    <a:noFill/>
                  </a:rPr>
                  <a:t> </a:t>
                </a:r>
              </a:p>
            </p:txBody>
          </p:sp>
        </mc:Fallback>
      </mc:AlternateContent>
      <p:sp>
        <p:nvSpPr>
          <p:cNvPr id="83" name="楕円 8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楕円 104"/>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7" name="テキスト ボックス 116"/>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117" name="テキスト ボックス 116"/>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21"/>
                <a:stretch>
                  <a:fillRect l="-6322" t="-4878" r="-575" b="-26829"/>
                </a:stretch>
              </a:blipFill>
            </p:spPr>
            <p:txBody>
              <a:bodyPr/>
              <a:lstStyle/>
              <a:p>
                <a:r>
                  <a:rPr lang="ja-JP" altLang="en-US">
                    <a:noFill/>
                  </a:rPr>
                  <a:t> </a:t>
                </a:r>
              </a:p>
            </p:txBody>
          </p:sp>
        </mc:Fallback>
      </mc:AlternateContent>
      <p:sp>
        <p:nvSpPr>
          <p:cNvPr id="118" name="楕円 117"/>
          <p:cNvSpPr/>
          <p:nvPr/>
        </p:nvSpPr>
        <p:spPr>
          <a:xfrm>
            <a:off x="8777572" y="5773941"/>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19" name="テキスト ボックス 118"/>
              <p:cNvSpPr txBox="1"/>
              <p:nvPr/>
            </p:nvSpPr>
            <p:spPr>
              <a:xfrm>
                <a:off x="8987773" y="5708172"/>
                <a:ext cx="922753"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p:sp>
            <p:nvSpPr>
              <p:cNvPr id="119" name="テキスト ボックス 118"/>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22"/>
                <a:stretch>
                  <a:fillRect l="-13158" t="-24390" r="-8553" b="-48780"/>
                </a:stretch>
              </a:blipFill>
            </p:spPr>
            <p:txBody>
              <a:bodyPr/>
              <a:lstStyle/>
              <a:p>
                <a:r>
                  <a:rPr lang="ja-JP" altLang="en-US">
                    <a:noFill/>
                  </a:rPr>
                  <a:t> </a:t>
                </a:r>
              </a:p>
            </p:txBody>
          </p:sp>
        </mc:Fallback>
      </mc:AlternateContent>
      <p:sp>
        <p:nvSpPr>
          <p:cNvPr id="82" name="楕円 8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20" name="テキスト ボックス 119"/>
              <p:cNvSpPr txBox="1"/>
              <p:nvPr/>
            </p:nvSpPr>
            <p:spPr>
              <a:xfrm>
                <a:off x="8241431" y="3625100"/>
                <a:ext cx="505971" cy="2810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1</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p:sp>
            <p:nvSpPr>
              <p:cNvPr id="120" name="テキスト ボックス 119"/>
              <p:cNvSpPr txBox="1">
                <a:spLocks noRot="1" noChangeAspect="1" noMove="1" noResize="1" noEditPoints="1" noAdjustHandles="1" noChangeArrowheads="1" noChangeShapeType="1" noTextEdit="1"/>
              </p:cNvSpPr>
              <p:nvPr/>
            </p:nvSpPr>
            <p:spPr>
              <a:xfrm>
                <a:off x="8241431" y="3625100"/>
                <a:ext cx="505971" cy="281039"/>
              </a:xfrm>
              <a:prstGeom prst="rect">
                <a:avLst/>
              </a:prstGeom>
              <a:blipFill>
                <a:blip r:embed="rId23"/>
                <a:stretch>
                  <a:fillRect l="-6024" r="-2410" b="-195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3620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fade">
                                      <p:cBhvr>
                                        <p:cTn id="30" dur="500"/>
                                        <p:tgtEl>
                                          <p:spTgt spid="10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par>
                                <p:cTn id="42" presetID="10" presetClass="entr" presetSubtype="0"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fade">
                                      <p:cBhvr>
                                        <p:cTn id="62" dur="500"/>
                                        <p:tgtEl>
                                          <p:spTgt spid="113"/>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103"/>
                                        </p:tgtEl>
                                        <p:attrNameLst>
                                          <p:attrName>style.visibility</p:attrName>
                                        </p:attrNameLst>
                                      </p:cBhvr>
                                      <p:to>
                                        <p:strVal val="visible"/>
                                      </p:to>
                                    </p:set>
                                    <p:animEffect transition="in" filter="fade">
                                      <p:cBhvr>
                                        <p:cTn id="70" dur="500"/>
                                        <p:tgtEl>
                                          <p:spTgt spid="103"/>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5" grpId="0" animBg="1"/>
      <p:bldP spid="90" grpId="0" animBg="1"/>
      <p:bldP spid="101" grpId="0" animBg="1"/>
      <p:bldP spid="102" grpId="0" animBg="1"/>
      <p:bldP spid="103" grpId="0" animBg="1"/>
      <p:bldP spid="104" grpId="0" animBg="1"/>
      <p:bldP spid="107" grpId="0"/>
      <p:bldP spid="108" grpId="0"/>
      <p:bldP spid="110" grpId="0"/>
      <p:bldP spid="111" grpId="0"/>
      <p:bldP spid="112" grpId="0"/>
      <p:bldP spid="113" grpId="0"/>
      <p:bldP spid="114" grpId="0"/>
      <p:bldP spid="115" grpId="0"/>
      <p:bldP spid="116" grpId="0"/>
      <p:bldP spid="83" grpId="0" animBg="1"/>
      <p:bldP spid="82" grpId="0" animBg="1"/>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endParaRPr lang="ja-JP" altLang="en-US" dirty="0"/>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2740935351"/>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11" name="楕円 10"/>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7" name="テキスト ボックス 16"/>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9"/>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p:cNvSpPr txBox="1"/>
              <p:nvPr/>
            </p:nvSpPr>
            <p:spPr>
              <a:xfrm>
                <a:off x="7891848" y="3756000"/>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18" name="テキスト ボックス 17"/>
              <p:cNvSpPr txBox="1">
                <a:spLocks noRot="1" noChangeAspect="1" noMove="1" noResize="1" noEditPoints="1" noAdjustHandles="1" noChangeArrowheads="1" noChangeShapeType="1" noTextEdit="1"/>
              </p:cNvSpPr>
              <p:nvPr/>
            </p:nvSpPr>
            <p:spPr>
              <a:xfrm>
                <a:off x="7891848" y="3756000"/>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p:cNvSpPr txBox="1"/>
              <p:nvPr/>
            </p:nvSpPr>
            <p:spPr>
              <a:xfrm>
                <a:off x="6833360"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19" name="テキスト ボックス 18"/>
              <p:cNvSpPr txBox="1">
                <a:spLocks noRot="1" noChangeAspect="1" noMove="1" noResize="1" noEditPoints="1" noAdjustHandles="1" noChangeArrowheads="1" noChangeShapeType="1" noTextEdit="1"/>
              </p:cNvSpPr>
              <p:nvPr/>
            </p:nvSpPr>
            <p:spPr>
              <a:xfrm>
                <a:off x="6833360" y="3718978"/>
                <a:ext cx="323935" cy="307777"/>
              </a:xfrm>
              <a:prstGeom prst="rect">
                <a:avLst/>
              </a:prstGeom>
              <a:blipFill>
                <a:blip r:embed="rId11"/>
                <a:stretch>
                  <a:fillRect l="-9434" r="-5660"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2"/>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22" name="テキスト ボックス 2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3"/>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23" name="テキスト ボックス 2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4"/>
                <a:stretch>
                  <a:fillRect l="-7407" r="-3704" b="-20000"/>
                </a:stretch>
              </a:blipFill>
            </p:spPr>
            <p:txBody>
              <a:bodyPr/>
              <a:lstStyle/>
              <a:p>
                <a:r>
                  <a:rPr lang="ja-JP" altLang="en-US">
                    <a:noFill/>
                  </a:rPr>
                  <a:t> </a:t>
                </a:r>
              </a:p>
            </p:txBody>
          </p:sp>
        </mc:Fallback>
      </mc:AlternateContent>
      <p:sp>
        <p:nvSpPr>
          <p:cNvPr id="24" name="楕円 23"/>
          <p:cNvSpPr/>
          <p:nvPr/>
        </p:nvSpPr>
        <p:spPr>
          <a:xfrm>
            <a:off x="8101913" y="356698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8266670" y="38800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7690016" y="3871782"/>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8089555" y="4123038"/>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8" name="テキスト ボックス 27"/>
              <p:cNvSpPr txBox="1"/>
              <p:nvPr/>
            </p:nvSpPr>
            <p:spPr>
              <a:xfrm>
                <a:off x="8278505" y="3513835"/>
                <a:ext cx="525272" cy="3007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1</m:t>
                              </m:r>
                            </m:sub>
                          </m:sSub>
                        </m:sub>
                      </m:sSub>
                    </m:oMath>
                  </m:oMathPara>
                </a14:m>
                <a:endParaRPr kumimoji="1" lang="ja-JP" altLang="en-US" dirty="0">
                  <a:solidFill>
                    <a:schemeClr val="accent6">
                      <a:lumMod val="75000"/>
                    </a:schemeClr>
                  </a:solidFill>
                </a:endParaRPr>
              </a:p>
            </p:txBody>
          </p:sp>
        </mc:Choice>
        <mc:Fallback>
          <p:sp>
            <p:nvSpPr>
              <p:cNvPr id="28" name="テキスト ボックス 27"/>
              <p:cNvSpPr txBox="1">
                <a:spLocks noRot="1" noChangeAspect="1" noMove="1" noResize="1" noEditPoints="1" noAdjustHandles="1" noChangeArrowheads="1" noChangeShapeType="1" noTextEdit="1"/>
              </p:cNvSpPr>
              <p:nvPr/>
            </p:nvSpPr>
            <p:spPr>
              <a:xfrm>
                <a:off x="8278505" y="3513835"/>
                <a:ext cx="525272" cy="300788"/>
              </a:xfrm>
              <a:prstGeom prst="rect">
                <a:avLst/>
              </a:prstGeom>
              <a:blipFill>
                <a:blip r:embed="rId15"/>
                <a:stretch>
                  <a:fillRect l="-5814" b="-14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28"/>
              <p:cNvSpPr txBox="1"/>
              <p:nvPr/>
            </p:nvSpPr>
            <p:spPr>
              <a:xfrm>
                <a:off x="6887733" y="5680382"/>
                <a:ext cx="2033839" cy="338554"/>
              </a:xfrm>
              <a:prstGeom prst="rect">
                <a:avLst/>
              </a:prstGeom>
              <a:noFill/>
            </p:spPr>
            <p:txBody>
              <a:bodyPr wrap="square" rtlCol="0">
                <a:spAutoFit/>
              </a:bodyPr>
              <a:lstStyle/>
              <a:p>
                <a:r>
                  <a:rPr kumimoji="1" lang="ja-JP" altLang="en-US" sz="1600" dirty="0" smtClean="0"/>
                  <a:t>：個体 </a:t>
                </a:r>
                <a:r>
                  <a:rPr kumimoji="1" lang="en-US" altLang="ja-JP" sz="1600" dirty="0" smtClean="0"/>
                  <a:t>(</a:t>
                </a:r>
                <a:r>
                  <a:rPr kumimoji="1" lang="ja-JP" altLang="en-US" sz="1600" dirty="0" smtClean="0"/>
                  <a:t>コウモリ</a:t>
                </a:r>
                <a:r>
                  <a:rPr kumimoji="1" lang="en-US" altLang="ja-JP" sz="1600" dirty="0" smtClean="0"/>
                  <a:t>)</a:t>
                </a:r>
                <a:r>
                  <a:rPr kumimoji="1" lang="ja-JP" altLang="en-US" sz="1600" dirty="0"/>
                  <a:t>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𝑖</m:t>
                        </m:r>
                      </m:sub>
                    </m:sSub>
                  </m:oMath>
                </a14:m>
                <a:endParaRPr kumimoji="1" lang="ja-JP" altLang="en-US" sz="1600" dirty="0"/>
              </a:p>
            </p:txBody>
          </p:sp>
        </mc:Choice>
        <mc:Fallback>
          <p:sp>
            <p:nvSpPr>
              <p:cNvPr id="29" name="テキスト ボックス 28"/>
              <p:cNvSpPr txBox="1">
                <a:spLocks noRot="1" noChangeAspect="1" noMove="1" noResize="1" noEditPoints="1" noAdjustHandles="1" noChangeArrowheads="1" noChangeShapeType="1" noTextEdit="1"/>
              </p:cNvSpPr>
              <p:nvPr/>
            </p:nvSpPr>
            <p:spPr>
              <a:xfrm>
                <a:off x="6887733" y="5680382"/>
                <a:ext cx="2033839" cy="338554"/>
              </a:xfrm>
              <a:prstGeom prst="rect">
                <a:avLst/>
              </a:prstGeom>
              <a:blipFill>
                <a:blip r:embed="rId16"/>
                <a:stretch>
                  <a:fillRect l="-1796" t="-5455" b="-23636"/>
                </a:stretch>
              </a:blipFill>
            </p:spPr>
            <p:txBody>
              <a:bodyPr/>
              <a:lstStyle/>
              <a:p>
                <a:r>
                  <a:rPr lang="ja-JP" altLang="en-US">
                    <a:noFill/>
                  </a:rPr>
                  <a:t> </a:t>
                </a:r>
              </a:p>
            </p:txBody>
          </p:sp>
        </mc:Fallback>
      </mc:AlternateContent>
      <p:sp>
        <p:nvSpPr>
          <p:cNvPr id="30" name="楕円 29"/>
          <p:cNvSpPr/>
          <p:nvPr/>
        </p:nvSpPr>
        <p:spPr>
          <a:xfrm>
            <a:off x="6779733" y="5779522"/>
            <a:ext cx="144000" cy="14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1" name="テキスト ボックス 30"/>
              <p:cNvSpPr txBox="1"/>
              <p:nvPr/>
            </p:nvSpPr>
            <p:spPr>
              <a:xfrm>
                <a:off x="7137063" y="6006935"/>
                <a:ext cx="1064522" cy="246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a:latin typeface="Cambria Math" panose="02040503050406030204" pitchFamily="18" charset="0"/>
                        </a:rPr>
                        <m:t>最良個体</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m:t>
                          </m:r>
                        </m:sub>
                      </m:sSub>
                    </m:oMath>
                  </m:oMathPara>
                </a14:m>
                <a:endParaRPr kumimoji="1" lang="ja-JP" altLang="en-US" sz="1600" dirty="0"/>
              </a:p>
            </p:txBody>
          </p:sp>
        </mc:Choice>
        <mc:Fallback>
          <p:sp>
            <p:nvSpPr>
              <p:cNvPr id="31" name="テキスト ボックス 30"/>
              <p:cNvSpPr txBox="1">
                <a:spLocks noRot="1" noChangeAspect="1" noMove="1" noResize="1" noEditPoints="1" noAdjustHandles="1" noChangeArrowheads="1" noChangeShapeType="1" noTextEdit="1"/>
              </p:cNvSpPr>
              <p:nvPr/>
            </p:nvSpPr>
            <p:spPr>
              <a:xfrm>
                <a:off x="7137063" y="6006935"/>
                <a:ext cx="1064522" cy="246606"/>
              </a:xfrm>
              <a:prstGeom prst="rect">
                <a:avLst/>
              </a:prstGeom>
              <a:blipFill>
                <a:blip r:embed="rId17"/>
                <a:stretch>
                  <a:fillRect l="-6322" t="-4878" r="-575" b="-26829"/>
                </a:stretch>
              </a:blipFill>
            </p:spPr>
            <p:txBody>
              <a:bodyPr/>
              <a:lstStyle/>
              <a:p>
                <a:r>
                  <a:rPr lang="ja-JP" altLang="en-US">
                    <a:noFill/>
                  </a:rPr>
                  <a:t> </a:t>
                </a:r>
              </a:p>
            </p:txBody>
          </p:sp>
        </mc:Fallback>
      </mc:AlternateContent>
      <p:sp>
        <p:nvSpPr>
          <p:cNvPr id="32" name="楕円 31"/>
          <p:cNvSpPr/>
          <p:nvPr/>
        </p:nvSpPr>
        <p:spPr>
          <a:xfrm>
            <a:off x="8777572" y="5773941"/>
            <a:ext cx="144000" cy="1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3" name="テキスト ボックス 32"/>
              <p:cNvSpPr txBox="1"/>
              <p:nvPr/>
            </p:nvSpPr>
            <p:spPr>
              <a:xfrm>
                <a:off x="8987773" y="5708172"/>
                <a:ext cx="922753" cy="246606"/>
              </a:xfrm>
              <a:prstGeom prst="rect">
                <a:avLst/>
              </a:prstGeom>
              <a:noFill/>
            </p:spPr>
            <p:txBody>
              <a:bodyPr wrap="none" lIns="0" tIns="0" rIns="0" bIns="0" rtlCol="0">
                <a:spAutoFit/>
              </a:bodyPr>
              <a:lstStyle/>
              <a:p>
                <a:pPr/>
                <a:r>
                  <a:rPr kumimoji="1" lang="en-US" altLang="ja-JP" sz="1600" dirty="0" smtClean="0"/>
                  <a:t>: </a:t>
                </a:r>
                <a14:m>
                  <m:oMath xmlns:m="http://schemas.openxmlformats.org/officeDocument/2006/math">
                    <m:r>
                      <a:rPr kumimoji="1" lang="ja-JP" altLang="en-US" sz="1600" i="1" smtClean="0">
                        <a:latin typeface="Cambria Math" panose="02040503050406030204" pitchFamily="18" charset="0"/>
                      </a:rPr>
                      <m:t>個体候補</m:t>
                    </m:r>
                  </m:oMath>
                </a14:m>
                <a:endParaRPr kumimoji="1" lang="ja-JP" altLang="en-US" sz="1600" dirty="0"/>
              </a:p>
            </p:txBody>
          </p:sp>
        </mc:Choice>
        <mc:Fallback>
          <p:sp>
            <p:nvSpPr>
              <p:cNvPr id="33" name="テキスト ボックス 32"/>
              <p:cNvSpPr txBox="1">
                <a:spLocks noRot="1" noChangeAspect="1" noMove="1" noResize="1" noEditPoints="1" noAdjustHandles="1" noChangeArrowheads="1" noChangeShapeType="1" noTextEdit="1"/>
              </p:cNvSpPr>
              <p:nvPr/>
            </p:nvSpPr>
            <p:spPr>
              <a:xfrm>
                <a:off x="8987773" y="5708172"/>
                <a:ext cx="922753" cy="246606"/>
              </a:xfrm>
              <a:prstGeom prst="rect">
                <a:avLst/>
              </a:prstGeom>
              <a:blipFill>
                <a:blip r:embed="rId18"/>
                <a:stretch>
                  <a:fillRect l="-13158" t="-24390" r="-8553" b="-487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角丸四角形吹き出し 33"/>
              <p:cNvSpPr/>
              <p:nvPr/>
            </p:nvSpPr>
            <p:spPr>
              <a:xfrm>
                <a:off x="9382596" y="2807115"/>
                <a:ext cx="2167286" cy="867868"/>
              </a:xfrm>
              <a:prstGeom prst="wedgeRoundRectCallout">
                <a:avLst>
                  <a:gd name="adj1" fmla="val -67329"/>
                  <a:gd name="adj2" fmla="val 45615"/>
                  <a:gd name="adj3" fmla="val 16667"/>
                </a:avLst>
              </a:prstGeom>
              <a:solidFill>
                <a:srgbClr val="A7D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75000"/>
                        <a:lumOff val="25000"/>
                      </a:schemeClr>
                    </a:solidFill>
                  </a:rPr>
                  <a:t>最良個体</a:t>
                </a:r>
                <a14:m>
                  <m:oMath xmlns:m="http://schemas.openxmlformats.org/officeDocument/2006/math">
                    <m:sSub>
                      <m:sSubPr>
                        <m:ctrlPr>
                          <a:rPr kumimoji="1" lang="en-US" altLang="ja-JP" b="0" i="1" smtClean="0">
                            <a:solidFill>
                              <a:schemeClr val="tx1">
                                <a:lumMod val="75000"/>
                                <a:lumOff val="25000"/>
                              </a:schemeClr>
                            </a:solidFill>
                            <a:latin typeface="Cambria Math" panose="02040503050406030204" pitchFamily="18" charset="0"/>
                          </a:rPr>
                        </m:ctrlPr>
                      </m:sSubPr>
                      <m:e>
                        <m:r>
                          <a:rPr kumimoji="1" lang="en-US" altLang="ja-JP" b="0" i="1" smtClean="0">
                            <a:solidFill>
                              <a:schemeClr val="tx1">
                                <a:lumMod val="75000"/>
                                <a:lumOff val="25000"/>
                              </a:schemeClr>
                            </a:solidFill>
                            <a:latin typeface="Cambria Math" panose="02040503050406030204" pitchFamily="18" charset="0"/>
                          </a:rPr>
                          <m:t>𝑥</m:t>
                        </m:r>
                      </m:e>
                      <m:sub>
                        <m:r>
                          <a:rPr kumimoji="1" lang="en-US" altLang="ja-JP" b="0" i="1" smtClean="0">
                            <a:solidFill>
                              <a:schemeClr val="tx1">
                                <a:lumMod val="75000"/>
                                <a:lumOff val="25000"/>
                              </a:schemeClr>
                            </a:solidFill>
                            <a:latin typeface="Cambria Math" panose="02040503050406030204" pitchFamily="18" charset="0"/>
                          </a:rPr>
                          <m:t>∗</m:t>
                        </m:r>
                      </m:sub>
                    </m:sSub>
                  </m:oMath>
                </a14:m>
                <a:r>
                  <a:rPr kumimoji="1" lang="ja-JP" altLang="en-US" b="0" dirty="0" smtClean="0">
                    <a:solidFill>
                      <a:schemeClr val="tx1">
                        <a:lumMod val="75000"/>
                        <a:lumOff val="25000"/>
                      </a:schemeClr>
                    </a:solidFill>
                  </a:rPr>
                  <a:t>周辺に個体候補を生成</a:t>
                </a:r>
                <a:endParaRPr kumimoji="1" lang="en-US" altLang="ja-JP" b="0" dirty="0" smtClean="0">
                  <a:solidFill>
                    <a:schemeClr val="tx1">
                      <a:lumMod val="75000"/>
                      <a:lumOff val="25000"/>
                    </a:schemeClr>
                  </a:solidFill>
                </a:endParaRPr>
              </a:p>
            </p:txBody>
          </p:sp>
        </mc:Choice>
        <mc:Fallback>
          <p:sp>
            <p:nvSpPr>
              <p:cNvPr id="34" name="角丸四角形吹き出し 33"/>
              <p:cNvSpPr>
                <a:spLocks noRot="1" noChangeAspect="1" noMove="1" noResize="1" noEditPoints="1" noAdjustHandles="1" noChangeArrowheads="1" noChangeShapeType="1" noTextEdit="1"/>
              </p:cNvSpPr>
              <p:nvPr/>
            </p:nvSpPr>
            <p:spPr>
              <a:xfrm>
                <a:off x="9382596" y="2807115"/>
                <a:ext cx="2167286" cy="867868"/>
              </a:xfrm>
              <a:prstGeom prst="wedgeRoundRectCallout">
                <a:avLst>
                  <a:gd name="adj1" fmla="val -67329"/>
                  <a:gd name="adj2" fmla="val 45615"/>
                  <a:gd name="adj3" fmla="val 16667"/>
                </a:avLst>
              </a:prstGeom>
              <a:blipFill>
                <a:blip r:embed="rId19"/>
                <a:stretch>
                  <a:fillRect/>
                </a:stretch>
              </a:blipFill>
              <a:ln>
                <a:noFill/>
              </a:ln>
            </p:spPr>
            <p:txBody>
              <a:bodyPr/>
              <a:lstStyle/>
              <a:p>
                <a:r>
                  <a:rPr lang="ja-JP" altLang="en-US">
                    <a:noFill/>
                  </a:rPr>
                  <a:t> </a:t>
                </a:r>
              </a:p>
            </p:txBody>
          </p:sp>
        </mc:Fallback>
      </mc:AlternateContent>
      <p:sp>
        <p:nvSpPr>
          <p:cNvPr id="15" name="楕円 14"/>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73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endParaRPr lang="ja-JP" altLang="en-US" dirty="0"/>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3630858162"/>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楕円 6"/>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0" name="テキスト ボックス 9"/>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9"/>
                <a:stretch>
                  <a:fillRect l="-10000" r="-2000" b="-137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11" name="テキスト ボックス 10"/>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0"/>
                <a:stretch>
                  <a:fillRect l="-7547" r="-754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1"/>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2"/>
                <a:stretch>
                  <a:fillRect l="-7407" r="-3704" b="-20000"/>
                </a:stretch>
              </a:blipFill>
            </p:spPr>
            <p:txBody>
              <a:bodyPr/>
              <a:lstStyle/>
              <a:p>
                <a:r>
                  <a:rPr lang="ja-JP" altLang="en-US">
                    <a:noFill/>
                  </a:rPr>
                  <a:t> </a:t>
                </a:r>
              </a:p>
            </p:txBody>
          </p:sp>
        </mc:Fallback>
      </mc:AlternateContent>
      <p:sp>
        <p:nvSpPr>
          <p:cNvPr id="14" name="楕円 1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8" name="テキスト ボックス 17"/>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18" name="テキスト ボックス 17"/>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3"/>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19" name="テキスト ボックス 18"/>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4"/>
                <a:stretch>
                  <a:fillRect l="-9434" r="-5660" b="-20000"/>
                </a:stretch>
              </a:blipFill>
            </p:spPr>
            <p:txBody>
              <a:bodyPr/>
              <a:lstStyle/>
              <a:p>
                <a:r>
                  <a:rPr lang="ja-JP" altLang="en-US">
                    <a:noFill/>
                  </a:rPr>
                  <a:t> </a:t>
                </a:r>
              </a:p>
            </p:txBody>
          </p:sp>
        </mc:Fallback>
      </mc:AlternateContent>
      <p:sp>
        <p:nvSpPr>
          <p:cNvPr id="20" name="楕円 19"/>
          <p:cNvSpPr/>
          <p:nvPr/>
        </p:nvSpPr>
        <p:spPr>
          <a:xfrm>
            <a:off x="7603519" y="2907952"/>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9284041" y="3834711"/>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8015412" y="491387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6598501" y="4905632"/>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4" name="テキスト ボックス 23"/>
              <p:cNvSpPr txBox="1"/>
              <p:nvPr/>
            </p:nvSpPr>
            <p:spPr>
              <a:xfrm>
                <a:off x="6333681" y="4507794"/>
                <a:ext cx="658705" cy="3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1</m:t>
                              </m:r>
                            </m:sub>
                          </m:sSub>
                        </m:sub>
                      </m:sSub>
                    </m:oMath>
                  </m:oMathPara>
                </a14:m>
                <a:endParaRPr kumimoji="1" lang="ja-JP" altLang="en-US" sz="2000" dirty="0">
                  <a:solidFill>
                    <a:schemeClr val="accent6"/>
                  </a:solidFill>
                </a:endParaRPr>
              </a:p>
            </p:txBody>
          </p:sp>
        </mc:Choice>
        <mc:Fallback>
          <p:sp>
            <p:nvSpPr>
              <p:cNvPr id="24" name="テキスト ボックス 23"/>
              <p:cNvSpPr txBox="1">
                <a:spLocks noRot="1" noChangeAspect="1" noMove="1" noResize="1" noEditPoints="1" noAdjustHandles="1" noChangeArrowheads="1" noChangeShapeType="1" noTextEdit="1"/>
              </p:cNvSpPr>
              <p:nvPr/>
            </p:nvSpPr>
            <p:spPr>
              <a:xfrm>
                <a:off x="6333681" y="4507794"/>
                <a:ext cx="658705" cy="334194"/>
              </a:xfrm>
              <a:prstGeom prst="rect">
                <a:avLst/>
              </a:prstGeom>
              <a:blipFill>
                <a:blip r:embed="rId15"/>
                <a:stretch>
                  <a:fillRect l="-4630" b="-14545"/>
                </a:stretch>
              </a:blipFill>
            </p:spPr>
            <p:txBody>
              <a:bodyPr/>
              <a:lstStyle/>
              <a:p>
                <a:r>
                  <a:rPr lang="ja-JP" altLang="en-US">
                    <a:noFill/>
                  </a:rPr>
                  <a:t> </a:t>
                </a:r>
              </a:p>
            </p:txBody>
          </p:sp>
        </mc:Fallback>
      </mc:AlternateContent>
      <p:sp>
        <p:nvSpPr>
          <p:cNvPr id="25" name="楕円 24"/>
          <p:cNvSpPr/>
          <p:nvPr/>
        </p:nvSpPr>
        <p:spPr>
          <a:xfrm>
            <a:off x="8217240" y="326218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9209903" y="2759669"/>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9362303" y="475323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7702376" y="4588474"/>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412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repeatCount="3000" fill="hold" grpId="0" nodeType="withEffect">
                                  <p:stCondLst>
                                    <p:cond delay="0"/>
                                  </p:stCondLst>
                                  <p:childTnLst>
                                    <p:animEffect transition="out" filter="randombar(horizontal)">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4" presetClass="exit" presetSubtype="10" repeatCount="3000" fill="hold" grpId="0" nodeType="withEffect">
                                  <p:stCondLst>
                                    <p:cond delay="250"/>
                                  </p:stCondLst>
                                  <p:childTnLst>
                                    <p:animEffect transition="out" filter="randombar(horizontal)">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par>
                                <p:cTn id="11" presetID="14" presetClass="exit" presetSubtype="10" repeatCount="3000" fill="hold" grpId="0" nodeType="withEffect">
                                  <p:stCondLst>
                                    <p:cond delay="500"/>
                                  </p:stCondLst>
                                  <p:childTnLst>
                                    <p:animEffect transition="out" filter="randombar(horizontal)">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4" presetClass="entr" presetSubtype="10" repeatCount="3000" fill="hold" grpId="0"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par>
                                <p:cTn id="17" presetID="14" presetClass="entr" presetSubtype="10" fill="hold" grpId="0" nodeType="withEffect">
                                  <p:stCondLst>
                                    <p:cond delay="1250"/>
                                  </p:stCondLst>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par>
                                <p:cTn id="20" presetID="14" presetClass="entr" presetSubtype="10" fill="hold" grpId="0" nodeType="withEffect">
                                  <p:stCondLst>
                                    <p:cond delay="1500"/>
                                  </p:stCondLst>
                                  <p:childTnLst>
                                    <p:set>
                                      <p:cBhvr>
                                        <p:cTn id="21" dur="1" fill="hold">
                                          <p:stCondLst>
                                            <p:cond delay="0"/>
                                          </p:stCondLst>
                                        </p:cTn>
                                        <p:tgtEl>
                                          <p:spTgt spid="26"/>
                                        </p:tgtEl>
                                        <p:attrNameLst>
                                          <p:attrName>style.visibility</p:attrName>
                                        </p:attrNameLst>
                                      </p:cBhvr>
                                      <p:to>
                                        <p:strVal val="visible"/>
                                      </p:to>
                                    </p:set>
                                    <p:animEffect transition="in" filter="randombar(horizontal)">
                                      <p:cBhvr>
                                        <p:cTn id="22" dur="500"/>
                                        <p:tgtEl>
                                          <p:spTgt spid="26"/>
                                        </p:tgtEl>
                                      </p:cBhvr>
                                    </p:animEffect>
                                  </p:childTnLst>
                                </p:cTn>
                              </p:par>
                              <p:par>
                                <p:cTn id="23" presetID="14" presetClass="entr" presetSubtype="10" fill="hold" grpId="0" nodeType="withEffect">
                                  <p:stCondLst>
                                    <p:cond delay="175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par>
                                <p:cTn id="26" presetID="14" presetClass="entr" presetSubtype="10" repeatCount="3000" fill="hold" grpId="0" nodeType="withEffect">
                                  <p:stCondLst>
                                    <p:cond delay="1500"/>
                                  </p:stCondLst>
                                  <p:childTnLst>
                                    <p:set>
                                      <p:cBhvr>
                                        <p:cTn id="27" dur="1" fill="hold">
                                          <p:stCondLst>
                                            <p:cond delay="0"/>
                                          </p:stCondLst>
                                        </p:cTn>
                                        <p:tgtEl>
                                          <p:spTgt spid="29"/>
                                        </p:tgtEl>
                                        <p:attrNameLst>
                                          <p:attrName>style.visibility</p:attrName>
                                        </p:attrNameLst>
                                      </p:cBhvr>
                                      <p:to>
                                        <p:strVal val="visible"/>
                                      </p:to>
                                    </p:set>
                                    <p:animEffect transition="in" filter="randombar(horizontal)">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5" grpId="0" animBg="1"/>
      <p:bldP spid="26"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endParaRPr lang="ja-JP" altLang="en-US" dirty="0"/>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3885154558"/>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p:sp>
        <p:nvSpPr>
          <p:cNvPr id="9" name="楕円 8"/>
          <p:cNvSpPr/>
          <p:nvPr/>
        </p:nvSpPr>
        <p:spPr>
          <a:xfrm>
            <a:off x="6598501" y="4905632"/>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0" name="テキスト ボックス 9"/>
              <p:cNvSpPr txBox="1"/>
              <p:nvPr/>
            </p:nvSpPr>
            <p:spPr>
              <a:xfrm>
                <a:off x="6333681" y="4507794"/>
                <a:ext cx="625043" cy="337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𝑥</m:t>
                          </m:r>
                        </m:e>
                        <m:sub>
                          <m:r>
                            <a:rPr kumimoji="1" lang="en-US" altLang="ja-JP" sz="2000" b="0" i="1" smtClean="0">
                              <a:solidFill>
                                <a:schemeClr val="accent6"/>
                              </a:solidFill>
                              <a:latin typeface="Cambria Math" panose="02040503050406030204" pitchFamily="18" charset="0"/>
                            </a:rPr>
                            <m:t>𝑟𝑛</m:t>
                          </m:r>
                          <m:sSub>
                            <m:sSubPr>
                              <m:ctrlPr>
                                <a:rPr kumimoji="1" lang="en-US" altLang="ja-JP" sz="2000" b="0" i="1" smtClean="0">
                                  <a:solidFill>
                                    <a:schemeClr val="accent6"/>
                                  </a:solidFill>
                                  <a:latin typeface="Cambria Math" panose="02040503050406030204" pitchFamily="18" charset="0"/>
                                </a:rPr>
                              </m:ctrlPr>
                            </m:sSubPr>
                            <m:e>
                              <m:r>
                                <a:rPr kumimoji="1" lang="en-US" altLang="ja-JP" sz="2000" b="0" i="1" smtClean="0">
                                  <a:solidFill>
                                    <a:schemeClr val="accent6"/>
                                  </a:solidFill>
                                  <a:latin typeface="Cambria Math" panose="02040503050406030204" pitchFamily="18" charset="0"/>
                                </a:rPr>
                                <m:t>𝑑</m:t>
                              </m:r>
                            </m:e>
                            <m:sub>
                              <m:r>
                                <a:rPr kumimoji="1" lang="en-US" altLang="ja-JP" sz="2000" b="0" i="1" smtClean="0">
                                  <a:solidFill>
                                    <a:schemeClr val="accent6"/>
                                  </a:solidFill>
                                  <a:latin typeface="Cambria Math" panose="02040503050406030204" pitchFamily="18" charset="0"/>
                                </a:rPr>
                                <m:t>𝑖</m:t>
                              </m:r>
                            </m:sub>
                          </m:sSub>
                        </m:sub>
                      </m:sSub>
                    </m:oMath>
                  </m:oMathPara>
                </a14:m>
                <a:endParaRPr kumimoji="1" lang="ja-JP" altLang="en-US" sz="2000" dirty="0">
                  <a:solidFill>
                    <a:schemeClr val="accent6"/>
                  </a:solidFill>
                </a:endParaRPr>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6333681" y="4507794"/>
                <a:ext cx="625043" cy="337593"/>
              </a:xfrm>
              <a:prstGeom prst="rect">
                <a:avLst/>
              </a:prstGeom>
              <a:blipFill>
                <a:blip r:embed="rId9"/>
                <a:stretch>
                  <a:fillRect l="-4854" b="-17857"/>
                </a:stretch>
              </a:blipFill>
            </p:spPr>
            <p:txBody>
              <a:bodyPr/>
              <a:lstStyle/>
              <a:p>
                <a:r>
                  <a:rPr lang="ja-JP" altLang="en-US">
                    <a:noFill/>
                  </a:rPr>
                  <a:t> </a:t>
                </a:r>
              </a:p>
            </p:txBody>
          </p:sp>
        </mc:Fallback>
      </mc:AlternateContent>
      <p:sp>
        <p:nvSpPr>
          <p:cNvPr id="11" name="楕円 10"/>
          <p:cNvSpPr/>
          <p:nvPr/>
        </p:nvSpPr>
        <p:spPr>
          <a:xfrm>
            <a:off x="8723424" y="3146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2" name="テキスト ボックス 11"/>
              <p:cNvSpPr txBox="1"/>
              <p:nvPr/>
            </p:nvSpPr>
            <p:spPr>
              <a:xfrm>
                <a:off x="7891848" y="3756002"/>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7891848" y="3756002"/>
                <a:ext cx="304699" cy="307777"/>
              </a:xfrm>
              <a:prstGeom prst="rect">
                <a:avLst/>
              </a:prstGeom>
              <a:blipFill>
                <a:blip r:embed="rId10"/>
                <a:stretch>
                  <a:fillRect l="-10000" r="-2000" b="-13725"/>
                </a:stretch>
              </a:blipFill>
            </p:spPr>
            <p:txBody>
              <a:bodyPr/>
              <a:lstStyle/>
              <a:p>
                <a:r>
                  <a:rPr lang="ja-JP" altLang="en-US">
                    <a:noFill/>
                  </a:rPr>
                  <a:t> </a:t>
                </a:r>
              </a:p>
            </p:txBody>
          </p:sp>
        </mc:Fallback>
      </mc:AlternateContent>
      <p:sp>
        <p:nvSpPr>
          <p:cNvPr id="13" name="楕円 12"/>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4" name="テキスト ボックス 13"/>
              <p:cNvSpPr txBox="1"/>
              <p:nvPr/>
            </p:nvSpPr>
            <p:spPr>
              <a:xfrm>
                <a:off x="8839204" y="3146400"/>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8839204" y="3146400"/>
                <a:ext cx="317972" cy="307777"/>
              </a:xfrm>
              <a:prstGeom prst="rect">
                <a:avLst/>
              </a:prstGeom>
              <a:blipFill>
                <a:blip r:embed="rId11"/>
                <a:stretch>
                  <a:fillRect l="-7692" r="-5769" b="-1764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p:cNvSpPr txBox="1"/>
              <p:nvPr/>
            </p:nvSpPr>
            <p:spPr>
              <a:xfrm>
                <a:off x="8274910" y="3889155"/>
                <a:ext cx="498919" cy="3041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𝑙𝑜</m:t>
                          </m:r>
                          <m:sSub>
                            <m:sSubPr>
                              <m:ctrlPr>
                                <a:rPr kumimoji="1" lang="en-US" altLang="ja-JP" b="0"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𝑐</m:t>
                              </m:r>
                            </m:e>
                            <m:sub>
                              <m:r>
                                <a:rPr kumimoji="1" lang="en-US" altLang="ja-JP" b="0" i="1" smtClean="0">
                                  <a:solidFill>
                                    <a:schemeClr val="accent6">
                                      <a:lumMod val="75000"/>
                                    </a:schemeClr>
                                  </a:solidFill>
                                  <a:latin typeface="Cambria Math" panose="02040503050406030204" pitchFamily="18" charset="0"/>
                                </a:rPr>
                                <m:t>𝑖</m:t>
                              </m:r>
                            </m:sub>
                          </m:sSub>
                        </m:sub>
                      </m:sSub>
                    </m:oMath>
                  </m:oMathPara>
                </a14:m>
                <a:endParaRPr kumimoji="1" lang="ja-JP" altLang="en-US" dirty="0">
                  <a:solidFill>
                    <a:schemeClr val="accent6">
                      <a:lumMod val="75000"/>
                    </a:schemeClr>
                  </a:solidFill>
                </a:endParaRPr>
              </a:p>
            </p:txBody>
          </p:sp>
        </mc:Choice>
        <mc:Fallback>
          <p:sp>
            <p:nvSpPr>
              <p:cNvPr id="16" name="テキスト ボックス 15"/>
              <p:cNvSpPr txBox="1">
                <a:spLocks noRot="1" noChangeAspect="1" noMove="1" noResize="1" noEditPoints="1" noAdjustHandles="1" noChangeArrowheads="1" noChangeShapeType="1" noTextEdit="1"/>
              </p:cNvSpPr>
              <p:nvPr/>
            </p:nvSpPr>
            <p:spPr>
              <a:xfrm>
                <a:off x="8274910" y="3889155"/>
                <a:ext cx="498919" cy="304186"/>
              </a:xfrm>
              <a:prstGeom prst="rect">
                <a:avLst/>
              </a:prstGeom>
              <a:blipFill>
                <a:blip r:embed="rId12"/>
                <a:stretch>
                  <a:fillRect l="-6098" r="-2439" b="-18000"/>
                </a:stretch>
              </a:blipFill>
            </p:spPr>
            <p:txBody>
              <a:bodyPr/>
              <a:lstStyle/>
              <a:p>
                <a:r>
                  <a:rPr lang="ja-JP" altLang="en-US">
                    <a:noFill/>
                  </a:rPr>
                  <a:t> </a:t>
                </a:r>
              </a:p>
            </p:txBody>
          </p:sp>
        </mc:Fallback>
      </mc:AlternateContent>
      <p:sp>
        <p:nvSpPr>
          <p:cNvPr id="17" name="楕円 16"/>
          <p:cNvSpPr/>
          <p:nvPr/>
        </p:nvSpPr>
        <p:spPr>
          <a:xfrm>
            <a:off x="8274910" y="355462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8089555" y="4123038"/>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9" name="テキスト ボックス 18"/>
              <p:cNvSpPr txBox="1"/>
              <p:nvPr/>
            </p:nvSpPr>
            <p:spPr>
              <a:xfrm>
                <a:off x="8391502" y="3568816"/>
                <a:ext cx="505972" cy="2929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b="0" i="1" smtClean="0">
                              <a:solidFill>
                                <a:schemeClr val="accent6">
                                  <a:lumMod val="75000"/>
                                </a:schemeClr>
                              </a:solidFill>
                              <a:latin typeface="Cambria Math" panose="02040503050406030204" pitchFamily="18" charset="0"/>
                            </a:rPr>
                          </m:ctrlPr>
                        </m:sSubSupPr>
                        <m:e>
                          <m:r>
                            <a:rPr kumimoji="1" lang="en-US" altLang="ja-JP" b="0" i="1" smtClean="0">
                              <a:solidFill>
                                <a:schemeClr val="accent6">
                                  <a:lumMod val="75000"/>
                                </a:schemeClr>
                              </a:solidFill>
                              <a:latin typeface="Cambria Math" panose="02040503050406030204" pitchFamily="18" charset="0"/>
                            </a:rPr>
                            <m:t>𝑥</m:t>
                          </m:r>
                        </m:e>
                        <m:sub>
                          <m:r>
                            <a:rPr kumimoji="1" lang="en-US" altLang="ja-JP" b="0" i="1" smtClean="0">
                              <a:solidFill>
                                <a:schemeClr val="accent6">
                                  <a:lumMod val="75000"/>
                                </a:schemeClr>
                              </a:solidFill>
                              <a:latin typeface="Cambria Math" panose="02040503050406030204" pitchFamily="18" charset="0"/>
                            </a:rPr>
                            <m:t>𝑖</m:t>
                          </m:r>
                        </m:sub>
                        <m:sup>
                          <m:r>
                            <a:rPr kumimoji="1" lang="en-US" altLang="ja-JP" b="0" i="1" smtClean="0">
                              <a:solidFill>
                                <a:schemeClr val="accent6">
                                  <a:lumMod val="75000"/>
                                </a:schemeClr>
                              </a:solidFill>
                              <a:latin typeface="Cambria Math" panose="02040503050406030204" pitchFamily="18" charset="0"/>
                            </a:rPr>
                            <m:t>𝑡</m:t>
                          </m:r>
                          <m:r>
                            <a:rPr kumimoji="1" lang="en-US" altLang="ja-JP" b="0" i="1" smtClean="0">
                              <a:solidFill>
                                <a:schemeClr val="accent6">
                                  <a:lumMod val="75000"/>
                                </a:schemeClr>
                              </a:solidFill>
                              <a:latin typeface="Cambria Math" panose="02040503050406030204" pitchFamily="18" charset="0"/>
                            </a:rPr>
                            <m:t>+1</m:t>
                          </m:r>
                        </m:sup>
                      </m:sSubSup>
                    </m:oMath>
                  </m:oMathPara>
                </a14:m>
                <a:endParaRPr kumimoji="1" lang="ja-JP" altLang="en-US" dirty="0">
                  <a:solidFill>
                    <a:schemeClr val="accent6">
                      <a:lumMod val="75000"/>
                    </a:schemeClr>
                  </a:solidFill>
                </a:endParaRPr>
              </a:p>
            </p:txBody>
          </p:sp>
        </mc:Choice>
        <mc:Fallback>
          <p:sp>
            <p:nvSpPr>
              <p:cNvPr id="19" name="テキスト ボックス 18"/>
              <p:cNvSpPr txBox="1">
                <a:spLocks noRot="1" noChangeAspect="1" noMove="1" noResize="1" noEditPoints="1" noAdjustHandles="1" noChangeArrowheads="1" noChangeShapeType="1" noTextEdit="1"/>
              </p:cNvSpPr>
              <p:nvPr/>
            </p:nvSpPr>
            <p:spPr>
              <a:xfrm>
                <a:off x="8391502" y="3568816"/>
                <a:ext cx="505972" cy="292901"/>
              </a:xfrm>
              <a:prstGeom prst="rect">
                <a:avLst/>
              </a:prstGeom>
              <a:blipFill>
                <a:blip r:embed="rId13"/>
                <a:stretch>
                  <a:fillRect l="-6024" r="-2410" b="-22917"/>
                </a:stretch>
              </a:blipFill>
            </p:spPr>
            <p:txBody>
              <a:bodyPr/>
              <a:lstStyle/>
              <a:p>
                <a:r>
                  <a:rPr lang="ja-JP" altLang="en-US">
                    <a:noFill/>
                  </a:rPr>
                  <a:t> </a:t>
                </a:r>
              </a:p>
            </p:txBody>
          </p:sp>
        </mc:Fallback>
      </mc:AlternateContent>
      <p:sp>
        <p:nvSpPr>
          <p:cNvPr id="21" name="楕円 20"/>
          <p:cNvSpPr/>
          <p:nvPr/>
        </p:nvSpPr>
        <p:spPr>
          <a:xfrm>
            <a:off x="8217240" y="326218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9209903" y="2759669"/>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9362303" y="475323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8101913" y="356698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7690016" y="3871782"/>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p:cNvSpPr/>
          <p:nvPr/>
        </p:nvSpPr>
        <p:spPr>
          <a:xfrm>
            <a:off x="8402596" y="4213656"/>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7776516" y="4032423"/>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7731205" y="3715265"/>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7549971" y="357110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6598508" y="320040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8839204" y="4650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7133969" y="3735861"/>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7286369" y="46049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4" name="テキスト ボックス 33"/>
              <p:cNvSpPr txBox="1"/>
              <p:nvPr/>
            </p:nvSpPr>
            <p:spPr>
              <a:xfrm>
                <a:off x="6858073" y="3718978"/>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34" name="テキスト ボックス 33"/>
              <p:cNvSpPr txBox="1">
                <a:spLocks noRot="1" noChangeAspect="1" noMove="1" noResize="1" noEditPoints="1" noAdjustHandles="1" noChangeArrowheads="1" noChangeShapeType="1" noTextEdit="1"/>
              </p:cNvSpPr>
              <p:nvPr/>
            </p:nvSpPr>
            <p:spPr>
              <a:xfrm>
                <a:off x="6858073" y="3718978"/>
                <a:ext cx="323935" cy="307777"/>
              </a:xfrm>
              <a:prstGeom prst="rect">
                <a:avLst/>
              </a:prstGeom>
              <a:blipFill>
                <a:blip r:embed="rId14"/>
                <a:stretch>
                  <a:fillRect l="-7547" r="-7547"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p:cNvSpPr txBox="1"/>
              <p:nvPr/>
            </p:nvSpPr>
            <p:spPr>
              <a:xfrm>
                <a:off x="8623269" y="4691499"/>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35" name="テキスト ボックス 34"/>
              <p:cNvSpPr txBox="1">
                <a:spLocks noRot="1" noChangeAspect="1" noMove="1" noResize="1" noEditPoints="1" noAdjustHandles="1" noChangeArrowheads="1" noChangeShapeType="1" noTextEdit="1"/>
              </p:cNvSpPr>
              <p:nvPr/>
            </p:nvSpPr>
            <p:spPr>
              <a:xfrm>
                <a:off x="8623269" y="4691499"/>
                <a:ext cx="323935" cy="307777"/>
              </a:xfrm>
              <a:prstGeom prst="rect">
                <a:avLst/>
              </a:prstGeom>
              <a:blipFill>
                <a:blip r:embed="rId15"/>
                <a:stretch>
                  <a:fillRect l="-9434"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6" name="テキスト ボックス 35"/>
              <p:cNvSpPr txBox="1"/>
              <p:nvPr/>
            </p:nvSpPr>
            <p:spPr>
              <a:xfrm>
                <a:off x="7019000" y="4638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36" name="テキスト ボックス 35"/>
              <p:cNvSpPr txBox="1">
                <a:spLocks noRot="1" noChangeAspect="1" noMove="1" noResize="1" noEditPoints="1" noAdjustHandles="1" noChangeArrowheads="1" noChangeShapeType="1" noTextEdit="1"/>
              </p:cNvSpPr>
              <p:nvPr/>
            </p:nvSpPr>
            <p:spPr>
              <a:xfrm>
                <a:off x="7019000" y="4638814"/>
                <a:ext cx="323935" cy="307777"/>
              </a:xfrm>
              <a:prstGeom prst="rect">
                <a:avLst/>
              </a:prstGeom>
              <a:blipFill>
                <a:blip r:embed="rId16"/>
                <a:stretch>
                  <a:fillRect l="-7407" r="-3704"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7" name="テキスト ボックス 36"/>
              <p:cNvSpPr txBox="1"/>
              <p:nvPr/>
            </p:nvSpPr>
            <p:spPr>
              <a:xfrm>
                <a:off x="6387587" y="3222335"/>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6387587" y="3222335"/>
                <a:ext cx="323935" cy="307777"/>
              </a:xfrm>
              <a:prstGeom prst="rect">
                <a:avLst/>
              </a:prstGeom>
              <a:blipFill>
                <a:blip r:embed="rId17"/>
                <a:stretch>
                  <a:fillRect l="-9434" r="-5660" b="-20000"/>
                </a:stretch>
              </a:blipFill>
            </p:spPr>
            <p:txBody>
              <a:bodyPr/>
              <a:lstStyle/>
              <a:p>
                <a:r>
                  <a:rPr lang="ja-JP" altLang="en-US">
                    <a:noFill/>
                  </a:rPr>
                  <a:t> </a:t>
                </a:r>
              </a:p>
            </p:txBody>
          </p:sp>
        </mc:Fallback>
      </mc:AlternateContent>
      <p:sp>
        <p:nvSpPr>
          <p:cNvPr id="38" name="楕円 37"/>
          <p:cNvSpPr/>
          <p:nvPr/>
        </p:nvSpPr>
        <p:spPr>
          <a:xfrm>
            <a:off x="7702376" y="4588474"/>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240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par>
                                <p:cTn id="29" presetID="10" presetClass="exit" presetSubtype="0" fill="hold" grpId="0" nodeType="withEffect">
                                  <p:stCondLst>
                                    <p:cond delay="25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0" presetClass="exit" presetSubtype="0" fill="hold" grpId="0" nodeType="withEffect">
                                  <p:stCondLst>
                                    <p:cond delay="250"/>
                                  </p:stCondLst>
                                  <p:childTnLst>
                                    <p:animEffect transition="out" filter="fad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par>
                                <p:cTn id="35" presetID="10" presetClass="exit" presetSubtype="0" fill="hold" grpId="0" nodeType="withEffect">
                                  <p:stCondLst>
                                    <p:cond delay="250"/>
                                  </p:stCondLst>
                                  <p:childTnLst>
                                    <p:animEffect transition="out" filter="fade">
                                      <p:cBhvr>
                                        <p:cTn id="36" dur="500"/>
                                        <p:tgtEl>
                                          <p:spTgt spid="31"/>
                                        </p:tgtEl>
                                      </p:cBhvr>
                                    </p:animEffect>
                                    <p:set>
                                      <p:cBhvr>
                                        <p:cTn id="37" dur="1" fill="hold">
                                          <p:stCondLst>
                                            <p:cond delay="499"/>
                                          </p:stCondLst>
                                        </p:cTn>
                                        <p:tgtEl>
                                          <p:spTgt spid="31"/>
                                        </p:tgtEl>
                                        <p:attrNameLst>
                                          <p:attrName>style.visibility</p:attrName>
                                        </p:attrNameLst>
                                      </p:cBhvr>
                                      <p:to>
                                        <p:strVal val="hidden"/>
                                      </p:to>
                                    </p:set>
                                  </p:childTnLst>
                                </p:cTn>
                              </p:par>
                              <p:par>
                                <p:cTn id="38" presetID="10" presetClass="exit" presetSubtype="0" fill="hold" grpId="0" nodeType="withEffect">
                                  <p:stCondLst>
                                    <p:cond delay="250"/>
                                  </p:stCondLst>
                                  <p:childTnLst>
                                    <p:animEffect transition="out" filter="fade">
                                      <p:cBhvr>
                                        <p:cTn id="39" dur="500"/>
                                        <p:tgtEl>
                                          <p:spTgt spid="35"/>
                                        </p:tgtEl>
                                      </p:cBhvr>
                                    </p:animEffect>
                                    <p:set>
                                      <p:cBhvr>
                                        <p:cTn id="40" dur="1" fill="hold">
                                          <p:stCondLst>
                                            <p:cond delay="499"/>
                                          </p:stCondLst>
                                        </p:cTn>
                                        <p:tgtEl>
                                          <p:spTgt spid="35"/>
                                        </p:tgtEl>
                                        <p:attrNameLst>
                                          <p:attrName>style.visibility</p:attrName>
                                        </p:attrNameLst>
                                      </p:cBhvr>
                                      <p:to>
                                        <p:strVal val="hidden"/>
                                      </p:to>
                                    </p:set>
                                  </p:childTnLst>
                                </p:cTn>
                              </p:par>
                              <p:par>
                                <p:cTn id="41" presetID="10" presetClass="exit" presetSubtype="0" fill="hold" grpId="0" nodeType="withEffect">
                                  <p:stCondLst>
                                    <p:cond delay="250"/>
                                  </p:stCondLst>
                                  <p:childTnLst>
                                    <p:animEffect transition="out" filter="fade">
                                      <p:cBhvr>
                                        <p:cTn id="42" dur="500"/>
                                        <p:tgtEl>
                                          <p:spTgt spid="32"/>
                                        </p:tgtEl>
                                      </p:cBhvr>
                                    </p:animEffect>
                                    <p:set>
                                      <p:cBhvr>
                                        <p:cTn id="43" dur="1" fill="hold">
                                          <p:stCondLst>
                                            <p:cond delay="499"/>
                                          </p:stCondLst>
                                        </p:cTn>
                                        <p:tgtEl>
                                          <p:spTgt spid="32"/>
                                        </p:tgtEl>
                                        <p:attrNameLst>
                                          <p:attrName>style.visibility</p:attrName>
                                        </p:attrNameLst>
                                      </p:cBhvr>
                                      <p:to>
                                        <p:strVal val="hidden"/>
                                      </p:to>
                                    </p:set>
                                  </p:childTnLst>
                                </p:cTn>
                              </p:par>
                              <p:par>
                                <p:cTn id="44" presetID="10" presetClass="exit" presetSubtype="0" fill="hold" grpId="0" nodeType="withEffect">
                                  <p:stCondLst>
                                    <p:cond delay="250"/>
                                  </p:stCondLst>
                                  <p:childTnLst>
                                    <p:animEffect transition="out" filter="fade">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par>
                                <p:cTn id="47" presetID="10" presetClass="exit" presetSubtype="0" fill="hold" grpId="0" nodeType="withEffect">
                                  <p:stCondLst>
                                    <p:cond delay="250"/>
                                  </p:stCondLst>
                                  <p:childTnLst>
                                    <p:animEffect transition="out" filter="fade">
                                      <p:cBhvr>
                                        <p:cTn id="48" dur="500"/>
                                        <p:tgtEl>
                                          <p:spTgt spid="30"/>
                                        </p:tgtEl>
                                      </p:cBhvr>
                                    </p:animEffect>
                                    <p:set>
                                      <p:cBhvr>
                                        <p:cTn id="49" dur="1" fill="hold">
                                          <p:stCondLst>
                                            <p:cond delay="499"/>
                                          </p:stCondLst>
                                        </p:cTn>
                                        <p:tgtEl>
                                          <p:spTgt spid="30"/>
                                        </p:tgtEl>
                                        <p:attrNameLst>
                                          <p:attrName>style.visibility</p:attrName>
                                        </p:attrNameLst>
                                      </p:cBhvr>
                                      <p:to>
                                        <p:strVal val="hidden"/>
                                      </p:to>
                                    </p:set>
                                  </p:childTnLst>
                                </p:cTn>
                              </p:par>
                              <p:par>
                                <p:cTn id="50" presetID="10" presetClass="exit" presetSubtype="0" fill="hold" grpId="0" nodeType="withEffect">
                                  <p:stCondLst>
                                    <p:cond delay="250"/>
                                  </p:stCondLst>
                                  <p:childTnLst>
                                    <p:animEffect transition="out" filter="fade">
                                      <p:cBhvr>
                                        <p:cTn id="51" dur="500"/>
                                        <p:tgtEl>
                                          <p:spTgt spid="37"/>
                                        </p:tgtEl>
                                      </p:cBhvr>
                                    </p:animEffect>
                                    <p:set>
                                      <p:cBhvr>
                                        <p:cTn id="52" dur="1" fill="hold">
                                          <p:stCondLst>
                                            <p:cond delay="499"/>
                                          </p:stCondLst>
                                        </p:cTn>
                                        <p:tgtEl>
                                          <p:spTgt spid="37"/>
                                        </p:tgtEl>
                                        <p:attrNameLst>
                                          <p:attrName>style.visibility</p:attrName>
                                        </p:attrNameLst>
                                      </p:cBhvr>
                                      <p:to>
                                        <p:strVal val="hidden"/>
                                      </p:to>
                                    </p:set>
                                  </p:childTnLst>
                                </p:cTn>
                              </p:par>
                              <p:par>
                                <p:cTn id="53" presetID="10" presetClass="exit" presetSubtype="0" fill="hold" grpId="0" nodeType="withEffect">
                                  <p:stCondLst>
                                    <p:cond delay="25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10" presetClass="exit" presetSubtype="0" fill="hold" grpId="0" nodeType="withEffect">
                                  <p:stCondLst>
                                    <p:cond delay="25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p:bldP spid="17" grpId="0" animBg="1"/>
      <p:bldP spid="22" grpId="0" animBg="1"/>
      <p:bldP spid="23" grpId="0" animBg="1"/>
      <p:bldP spid="25"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Bat Algorithm (BA) </a:t>
            </a:r>
            <a:r>
              <a:rPr kumimoji="1" lang="en-US" altLang="ja-JP" sz="4000" b="0" dirty="0" smtClean="0"/>
              <a:t>[X. S. Yang, 2010]</a:t>
            </a:r>
            <a:endParaRPr kumimoji="1" lang="ja-JP" altLang="en-US" b="0" dirty="0"/>
          </a:p>
        </p:txBody>
      </p:sp>
      <p:sp>
        <p:nvSpPr>
          <p:cNvPr id="3" name="コンテンツ プレースホルダー 2"/>
          <p:cNvSpPr>
            <a:spLocks noGrp="1"/>
          </p:cNvSpPr>
          <p:nvPr>
            <p:ph idx="1"/>
          </p:nvPr>
        </p:nvSpPr>
        <p:spPr>
          <a:xfrm>
            <a:off x="243175" y="1367755"/>
            <a:ext cx="11627257" cy="614197"/>
          </a:xfrm>
        </p:spPr>
        <p:txBody>
          <a:bodyPr/>
          <a:lstStyle/>
          <a:p>
            <a:r>
              <a:rPr lang="ja-JP" altLang="en-US" dirty="0" smtClean="0"/>
              <a:t>多点探索アルゴリズムの一つであり，</a:t>
            </a:r>
            <a:r>
              <a:rPr kumimoji="1" lang="ja-JP" altLang="en-US" dirty="0" smtClean="0"/>
              <a:t>大域探索と局所探索を</a:t>
            </a:r>
            <a:r>
              <a:rPr lang="ja-JP" altLang="en-US" dirty="0"/>
              <a:t>同時に実施</a:t>
            </a:r>
            <a:endParaRPr lang="ja-JP" altLang="en-US" dirty="0"/>
          </a:p>
        </p:txBody>
      </p:sp>
      <p:sp>
        <p:nvSpPr>
          <p:cNvPr id="77" name="テキスト ボックス 76"/>
          <p:cNvSpPr txBox="1"/>
          <p:nvPr/>
        </p:nvSpPr>
        <p:spPr>
          <a:xfrm>
            <a:off x="10787449" y="568411"/>
            <a:ext cx="1260389" cy="461665"/>
          </a:xfrm>
          <a:prstGeom prst="rect">
            <a:avLst/>
          </a:prstGeom>
          <a:noFill/>
        </p:spPr>
        <p:txBody>
          <a:bodyPr wrap="square" rtlCol="0">
            <a:spAutoFit/>
          </a:bodyPr>
          <a:lstStyle/>
          <a:p>
            <a:pPr algn="r"/>
            <a:r>
              <a:rPr kumimoji="1" lang="en-US" altLang="ja-JP" sz="2400" b="1" dirty="0" smtClean="0"/>
              <a:t>4</a:t>
            </a:r>
            <a:endParaRPr kumimoji="1" lang="ja-JP" altLang="en-US" sz="2400" b="1" dirty="0"/>
          </a:p>
        </p:txBody>
      </p:sp>
      <p:graphicFrame>
        <p:nvGraphicFramePr>
          <p:cNvPr id="80" name="コンテンツ プレースホルダー 4"/>
          <p:cNvGraphicFramePr>
            <a:graphicFrameLocks/>
          </p:cNvGraphicFramePr>
          <p:nvPr>
            <p:extLst>
              <p:ext uri="{D42A27DB-BD31-4B8C-83A1-F6EECF244321}">
                <p14:modId xmlns:p14="http://schemas.microsoft.com/office/powerpoint/2010/main" val="3439189126"/>
              </p:ext>
            </p:extLst>
          </p:nvPr>
        </p:nvGraphicFramePr>
        <p:xfrm>
          <a:off x="243175" y="2131164"/>
          <a:ext cx="4879970" cy="43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コンテンツ プレースホルダー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945" y="2131164"/>
            <a:ext cx="4951374" cy="3713531"/>
          </a:xfrm>
          <a:prstGeom prst="rect">
            <a:avLst/>
          </a:prstGeom>
        </p:spPr>
      </p:pic>
      <mc:AlternateContent xmlns:mc="http://schemas.openxmlformats.org/markup-compatibility/2006">
        <mc:Choice xmlns:a14="http://schemas.microsoft.com/office/drawing/2010/main" Requires="a14">
          <p:sp>
            <p:nvSpPr>
              <p:cNvPr id="13" name="テキスト ボックス 12"/>
              <p:cNvSpPr txBox="1"/>
              <p:nvPr/>
            </p:nvSpPr>
            <p:spPr>
              <a:xfrm>
                <a:off x="8250195" y="3817785"/>
                <a:ext cx="3046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m:t>
                          </m:r>
                        </m:sub>
                      </m:sSub>
                    </m:oMath>
                  </m:oMathPara>
                </a14:m>
                <a:endParaRPr kumimoji="1" lang="ja-JP" altLang="en-US" sz="2000" dirty="0"/>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8250195" y="3817785"/>
                <a:ext cx="304699" cy="307777"/>
              </a:xfrm>
              <a:prstGeom prst="rect">
                <a:avLst/>
              </a:prstGeom>
              <a:blipFill>
                <a:blip r:embed="rId9"/>
                <a:stretch>
                  <a:fillRect l="-8000" r="-2000" b="-13725"/>
                </a:stretch>
              </a:blipFill>
            </p:spPr>
            <p:txBody>
              <a:bodyPr/>
              <a:lstStyle/>
              <a:p>
                <a:r>
                  <a:rPr lang="ja-JP" altLang="en-US">
                    <a:noFill/>
                  </a:rPr>
                  <a:t> </a:t>
                </a:r>
              </a:p>
            </p:txBody>
          </p:sp>
        </mc:Fallback>
      </mc:AlternateContent>
      <p:sp>
        <p:nvSpPr>
          <p:cNvPr id="14" name="楕円 13"/>
          <p:cNvSpPr/>
          <p:nvPr/>
        </p:nvSpPr>
        <p:spPr>
          <a:xfrm>
            <a:off x="7990702" y="3715267"/>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5" name="テキスト ボックス 14"/>
              <p:cNvSpPr txBox="1"/>
              <p:nvPr/>
            </p:nvSpPr>
            <p:spPr>
              <a:xfrm>
                <a:off x="8382001" y="3022831"/>
                <a:ext cx="3179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1</m:t>
                          </m:r>
                        </m:sub>
                      </m:sSub>
                    </m:oMath>
                  </m:oMathPara>
                </a14:m>
                <a:endParaRPr kumimoji="1" lang="ja-JP" altLang="en-US" sz="2000" dirty="0"/>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8382001" y="3022831"/>
                <a:ext cx="317972" cy="307777"/>
              </a:xfrm>
              <a:prstGeom prst="rect">
                <a:avLst/>
              </a:prstGeom>
              <a:blipFill>
                <a:blip r:embed="rId10"/>
                <a:stretch>
                  <a:fillRect l="-7692" r="-5769" b="-20000"/>
                </a:stretch>
              </a:blipFill>
            </p:spPr>
            <p:txBody>
              <a:bodyPr/>
              <a:lstStyle/>
              <a:p>
                <a:r>
                  <a:rPr lang="ja-JP" altLang="en-US">
                    <a:noFill/>
                  </a:rPr>
                  <a:t> </a:t>
                </a:r>
              </a:p>
            </p:txBody>
          </p:sp>
        </mc:Fallback>
      </mc:AlternateContent>
      <p:sp>
        <p:nvSpPr>
          <p:cNvPr id="18" name="楕円 17"/>
          <p:cNvSpPr/>
          <p:nvPr/>
        </p:nvSpPr>
        <p:spPr>
          <a:xfrm>
            <a:off x="8089555" y="4123038"/>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8217240" y="3262180"/>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8101913" y="3566983"/>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8402596" y="4213656"/>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3" name="テキスト ボックス 32"/>
              <p:cNvSpPr txBox="1"/>
              <p:nvPr/>
            </p:nvSpPr>
            <p:spPr>
              <a:xfrm>
                <a:off x="7377058" y="4509814"/>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3</m:t>
                          </m:r>
                        </m:sub>
                      </m:sSub>
                    </m:oMath>
                  </m:oMathPara>
                </a14:m>
                <a:endParaRPr kumimoji="1" lang="ja-JP" altLang="en-US" sz="2000" dirty="0"/>
              </a:p>
            </p:txBody>
          </p:sp>
        </mc:Choice>
        <mc:Fallback>
          <p:sp>
            <p:nvSpPr>
              <p:cNvPr id="33" name="テキスト ボックス 32"/>
              <p:cNvSpPr txBox="1">
                <a:spLocks noRot="1" noChangeAspect="1" noMove="1" noResize="1" noEditPoints="1" noAdjustHandles="1" noChangeArrowheads="1" noChangeShapeType="1" noTextEdit="1"/>
              </p:cNvSpPr>
              <p:nvPr/>
            </p:nvSpPr>
            <p:spPr>
              <a:xfrm>
                <a:off x="7377058" y="4509814"/>
                <a:ext cx="323935" cy="307777"/>
              </a:xfrm>
              <a:prstGeom prst="rect">
                <a:avLst/>
              </a:prstGeom>
              <a:blipFill>
                <a:blip r:embed="rId11"/>
                <a:stretch>
                  <a:fillRect l="-7547" r="-7547"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p:cNvSpPr txBox="1"/>
              <p:nvPr/>
            </p:nvSpPr>
            <p:spPr>
              <a:xfrm>
                <a:off x="8536771" y="3974803"/>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5</m:t>
                          </m:r>
                        </m:sub>
                      </m:sSub>
                    </m:oMath>
                  </m:oMathPara>
                </a14:m>
                <a:endParaRPr kumimoji="1" lang="ja-JP" altLang="en-US" sz="2000" dirty="0"/>
              </a:p>
            </p:txBody>
          </p:sp>
        </mc:Choice>
        <mc:Fallback>
          <p:sp>
            <p:nvSpPr>
              <p:cNvPr id="34" name="テキスト ボックス 33"/>
              <p:cNvSpPr txBox="1">
                <a:spLocks noRot="1" noChangeAspect="1" noMove="1" noResize="1" noEditPoints="1" noAdjustHandles="1" noChangeArrowheads="1" noChangeShapeType="1" noTextEdit="1"/>
              </p:cNvSpPr>
              <p:nvPr/>
            </p:nvSpPr>
            <p:spPr>
              <a:xfrm>
                <a:off x="8536771" y="3974803"/>
                <a:ext cx="323935" cy="307777"/>
              </a:xfrm>
              <a:prstGeom prst="rect">
                <a:avLst/>
              </a:prstGeom>
              <a:blipFill>
                <a:blip r:embed="rId12"/>
                <a:stretch>
                  <a:fillRect l="-7407" r="-5556" b="-196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p:cNvSpPr txBox="1"/>
              <p:nvPr/>
            </p:nvSpPr>
            <p:spPr>
              <a:xfrm>
                <a:off x="8279392" y="356377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4</m:t>
                          </m:r>
                        </m:sub>
                      </m:sSub>
                    </m:oMath>
                  </m:oMathPara>
                </a14:m>
                <a:endParaRPr kumimoji="1" lang="ja-JP" altLang="en-US" sz="2000" dirty="0"/>
              </a:p>
            </p:txBody>
          </p:sp>
        </mc:Choice>
        <mc:Fallback>
          <p:sp>
            <p:nvSpPr>
              <p:cNvPr id="35" name="テキスト ボックス 34"/>
              <p:cNvSpPr txBox="1">
                <a:spLocks noRot="1" noChangeAspect="1" noMove="1" noResize="1" noEditPoints="1" noAdjustHandles="1" noChangeArrowheads="1" noChangeShapeType="1" noTextEdit="1"/>
              </p:cNvSpPr>
              <p:nvPr/>
            </p:nvSpPr>
            <p:spPr>
              <a:xfrm>
                <a:off x="8279392" y="3563771"/>
                <a:ext cx="323935" cy="307777"/>
              </a:xfrm>
              <a:prstGeom prst="rect">
                <a:avLst/>
              </a:prstGeom>
              <a:blipFill>
                <a:blip r:embed="rId13"/>
                <a:stretch>
                  <a:fillRect l="-7547" r="-566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6" name="テキスト ボックス 35"/>
              <p:cNvSpPr txBox="1"/>
              <p:nvPr/>
            </p:nvSpPr>
            <p:spPr>
              <a:xfrm>
                <a:off x="7623268" y="3617751"/>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2</m:t>
                          </m:r>
                        </m:sub>
                      </m:sSub>
                    </m:oMath>
                  </m:oMathPara>
                </a14:m>
                <a:endParaRPr kumimoji="1" lang="ja-JP" altLang="en-US" sz="2000" dirty="0"/>
              </a:p>
            </p:txBody>
          </p:sp>
        </mc:Choice>
        <mc:Fallback>
          <p:sp>
            <p:nvSpPr>
              <p:cNvPr id="36" name="テキスト ボックス 35"/>
              <p:cNvSpPr txBox="1">
                <a:spLocks noRot="1" noChangeAspect="1" noMove="1" noResize="1" noEditPoints="1" noAdjustHandles="1" noChangeArrowheads="1" noChangeShapeType="1" noTextEdit="1"/>
              </p:cNvSpPr>
              <p:nvPr/>
            </p:nvSpPr>
            <p:spPr>
              <a:xfrm>
                <a:off x="7623268" y="3617751"/>
                <a:ext cx="323935" cy="307777"/>
              </a:xfrm>
              <a:prstGeom prst="rect">
                <a:avLst/>
              </a:prstGeom>
              <a:blipFill>
                <a:blip r:embed="rId14"/>
                <a:stretch>
                  <a:fillRect l="-9434" r="-5660" b="-19608"/>
                </a:stretch>
              </a:blipFill>
            </p:spPr>
            <p:txBody>
              <a:bodyPr/>
              <a:lstStyle/>
              <a:p>
                <a:r>
                  <a:rPr lang="ja-JP" altLang="en-US">
                    <a:noFill/>
                  </a:rPr>
                  <a:t> </a:t>
                </a:r>
              </a:p>
            </p:txBody>
          </p:sp>
        </mc:Fallback>
      </mc:AlternateContent>
      <p:sp>
        <p:nvSpPr>
          <p:cNvPr id="37" name="楕円 36"/>
          <p:cNvSpPr/>
          <p:nvPr/>
        </p:nvSpPr>
        <p:spPr>
          <a:xfrm>
            <a:off x="7702376" y="4588474"/>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167755"/>
      </p:ext>
    </p:extLst>
  </p:cSld>
  <p:clrMapOvr>
    <a:masterClrMapping/>
  </p:clrMapOvr>
  <p:timing>
    <p:tnLst>
      <p:par>
        <p:cTn id="1" dur="indefinite" restart="never" nodeType="tmRoot"/>
      </p:par>
    </p:tnLst>
  </p:timing>
</p:sld>
</file>

<file path=ppt/theme/theme1.xml><?xml version="1.0" encoding="utf-8"?>
<a:theme xmlns:a="http://schemas.openxmlformats.org/drawingml/2006/main" name="Speech-bubble-Icon-Vector-PowerPoint-Templates-Wide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4">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Speech-bubble-Icon-Vector-PowerPoint-Templates-Widescreen</Template>
  <TotalTime>3854</TotalTime>
  <Words>2356</Words>
  <Application>Microsoft Office PowerPoint</Application>
  <PresentationFormat>ワイド画面</PresentationFormat>
  <Paragraphs>637</Paragraphs>
  <Slides>29</Slides>
  <Notes>19</Notes>
  <HiddenSlides>4</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29</vt:i4>
      </vt:variant>
    </vt:vector>
  </HeadingPairs>
  <TitlesOfParts>
    <vt:vector size="38" baseType="lpstr">
      <vt:lpstr>Meiryo UI</vt:lpstr>
      <vt:lpstr>ＭＳ Ｐゴシック</vt:lpstr>
      <vt:lpstr>游ゴシック</vt:lpstr>
      <vt:lpstr>Arial</vt:lpstr>
      <vt:lpstr>Calibri</vt:lpstr>
      <vt:lpstr>Cambria Math</vt:lpstr>
      <vt:lpstr>Segoe UI</vt:lpstr>
      <vt:lpstr>Speech-bubble-Icon-Vector-PowerPoint-Templates-Widescreen</vt:lpstr>
      <vt:lpstr>Custom Design</vt:lpstr>
      <vt:lpstr>適応的個体間距離に基づく 複数解探索型Bat Algorithm</vt:lpstr>
      <vt:lpstr>背景: 複数解探索問題</vt:lpstr>
      <vt:lpstr>多点探索アルゴリズム</vt:lpstr>
      <vt:lpstr>目的</vt:lpstr>
      <vt:lpstr>Bat Algorithm (BA) [X. S. Yang, 2010]</vt:lpstr>
      <vt:lpstr>Bat Algorithm (BA) [X. S. Yang, 2010]</vt:lpstr>
      <vt:lpstr>Bat Algorithm (BA) [X. S. Yang, 2010]</vt:lpstr>
      <vt:lpstr>Bat Algorithm (BA) [X. S. Yang, 2010]</vt:lpstr>
      <vt:lpstr>Bat Algorithm (BA) [X. S. Yang, 2010]</vt:lpstr>
      <vt:lpstr>従来の問題に対するアプローチ</vt:lpstr>
      <vt:lpstr>従来の問題に対するアプローチ</vt:lpstr>
      <vt:lpstr>DNRBAのフローチャート</vt:lpstr>
      <vt:lpstr>DNRBAのフローチャート</vt:lpstr>
      <vt:lpstr>DNRBAのフローチャート</vt:lpstr>
      <vt:lpstr>DNRBA</vt:lpstr>
      <vt:lpstr>DNRBA</vt:lpstr>
      <vt:lpstr>DNRBA</vt:lpstr>
      <vt:lpstr>DNRBA</vt:lpstr>
      <vt:lpstr>実験</vt:lpstr>
      <vt:lpstr>実験</vt:lpstr>
      <vt:lpstr>結果</vt:lpstr>
      <vt:lpstr>結果</vt:lpstr>
      <vt:lpstr>結果</vt:lpstr>
      <vt:lpstr>結果</vt:lpstr>
      <vt:lpstr>結果</vt:lpstr>
      <vt:lpstr>まとめ</vt:lpstr>
      <vt:lpstr>PowerPoint プレゼンテーション</vt:lpstr>
      <vt:lpstr>従来の問題に対するアプローチ</vt:lpstr>
      <vt:lpstr>従来の問題に対するアプローチ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Iwase Takuya</dc:creator>
  <cp:lastModifiedBy>Iwase Takuya</cp:lastModifiedBy>
  <cp:revision>119</cp:revision>
  <cp:lastPrinted>2019-02-06T10:12:41Z</cp:lastPrinted>
  <dcterms:created xsi:type="dcterms:W3CDTF">2019-02-03T07:21:12Z</dcterms:created>
  <dcterms:modified xsi:type="dcterms:W3CDTF">2019-02-06T12:08:07Z</dcterms:modified>
</cp:coreProperties>
</file>